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1"/>
  </p:sldMasterIdLst>
  <p:notesMasterIdLst>
    <p:notesMasterId r:id="rId20"/>
  </p:notesMasterIdLst>
  <p:sldIdLst>
    <p:sldId id="258" r:id="rId2"/>
    <p:sldId id="263" r:id="rId3"/>
    <p:sldId id="296" r:id="rId4"/>
    <p:sldId id="284" r:id="rId5"/>
    <p:sldId id="298" r:id="rId6"/>
    <p:sldId id="300" r:id="rId7"/>
    <p:sldId id="299" r:id="rId8"/>
    <p:sldId id="301" r:id="rId9"/>
    <p:sldId id="303" r:id="rId10"/>
    <p:sldId id="302" r:id="rId11"/>
    <p:sldId id="283" r:id="rId12"/>
    <p:sldId id="304" r:id="rId13"/>
    <p:sldId id="294" r:id="rId14"/>
    <p:sldId id="295" r:id="rId15"/>
    <p:sldId id="293" r:id="rId16"/>
    <p:sldId id="297" r:id="rId17"/>
    <p:sldId id="281" r:id="rId18"/>
    <p:sldId id="279" r:id="rId19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57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F740D6-CF4F-42AB-49F0-4AB083740441}" name="Vis, J. van de [Joske]" initials="VJvd[" userId="S::j.vandevis@nwo.nl::e0237060-ba8f-4584-978c-30c3a354b2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272D"/>
    <a:srgbClr val="003974"/>
    <a:srgbClr val="005E9F"/>
    <a:srgbClr val="E0E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–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–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EBBBCC-DAD2-459C-BE2E-F6DE35CF9A28}" styleName="Dark Style 2 –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FD4443E-F989-4FC4-A0C8-D5A2AF1F390B}" styleName="Dark Style 1 –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Medium Style 4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56"/>
    <p:restoredTop sz="71552" autoAdjust="0"/>
  </p:normalViewPr>
  <p:slideViewPr>
    <p:cSldViewPr snapToGrid="0">
      <p:cViewPr varScale="1">
        <p:scale>
          <a:sx n="63" d="100"/>
          <a:sy n="63" d="100"/>
        </p:scale>
        <p:origin x="708" y="44"/>
      </p:cViewPr>
      <p:guideLst>
        <p:guide orient="horz" pos="2137"/>
        <p:guide pos="5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ED933-CC3B-264F-A76C-E85D38CAF24C}" type="datetimeFigureOut">
              <a:rPr lang="en-NL" smtClean="0"/>
              <a:t>07/23/2024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D57FF-5975-A44F-BF1D-F1F3E75732AF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8801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57FF-5975-A44F-BF1D-F1F3E75732AF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64029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57FF-5975-A44F-BF1D-F1F3E75732AF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42632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57FF-5975-A44F-BF1D-F1F3E75732AF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72969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57FF-5975-A44F-BF1D-F1F3E75732AF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42173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57FF-5975-A44F-BF1D-F1F3E75732AF}" type="slidenum">
              <a:rPr lang="en-NL" smtClean="0"/>
              <a:t>13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11531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57FF-5975-A44F-BF1D-F1F3E75732AF}" type="slidenum">
              <a:rPr lang="en-NL" smtClean="0"/>
              <a:t>14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08698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57FF-5975-A44F-BF1D-F1F3E75732AF}" type="slidenum">
              <a:rPr lang="en-NL" smtClean="0"/>
              <a:t>15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59198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57FF-5975-A44F-BF1D-F1F3E75732AF}" type="slidenum">
              <a:rPr lang="en-NL" smtClean="0"/>
              <a:t>16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5625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57FF-5975-A44F-BF1D-F1F3E75732AF}" type="slidenum">
              <a:rPr lang="en-NL" smtClean="0"/>
              <a:t>17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71658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57FF-5975-A44F-BF1D-F1F3E75732AF}" type="slidenum">
              <a:rPr lang="en-NL" smtClean="0"/>
              <a:t>18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83273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57FF-5975-A44F-BF1D-F1F3E75732AF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49549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57FF-5975-A44F-BF1D-F1F3E75732AF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35454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57FF-5975-A44F-BF1D-F1F3E75732AF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81975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57FF-5975-A44F-BF1D-F1F3E75732AF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33325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57FF-5975-A44F-BF1D-F1F3E75732AF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7274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57FF-5975-A44F-BF1D-F1F3E75732AF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01061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57FF-5975-A44F-BF1D-F1F3E75732AF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57484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57FF-5975-A44F-BF1D-F1F3E75732AF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96056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1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jpeg"/><Relationship Id="rId4" Type="http://schemas.openxmlformats.org/officeDocument/2006/relationships/image" Target="../media/image3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4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77BFD6-0C31-A3E8-23DD-D3F49DD21A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58" y="0"/>
            <a:ext cx="12197953" cy="6858000"/>
          </a:xfrm>
          <a:prstGeom prst="rect">
            <a:avLst/>
          </a:prstGeom>
        </p:spPr>
      </p:pic>
      <p:pic>
        <p:nvPicPr>
          <p:cNvPr id="14" name="Picture 13" descr="A black background with red and white lines&#10;&#10;Description automatically generated">
            <a:extLst>
              <a:ext uri="{FF2B5EF4-FFF2-40B4-BE49-F238E27FC236}">
                <a16:creationId xmlns:a16="http://schemas.microsoft.com/office/drawing/2014/main" id="{7858A29F-4441-BEFB-2AAB-9E233A5269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88" y="0"/>
            <a:ext cx="12212046" cy="6865923"/>
          </a:xfrm>
          <a:prstGeom prst="rect">
            <a:avLst/>
          </a:prstGeom>
        </p:spPr>
      </p:pic>
      <p:pic>
        <p:nvPicPr>
          <p:cNvPr id="4" name="Picture 3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FBF24F15-1436-C49A-D2BC-22C5AF861FA9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7512" y="1500291"/>
            <a:ext cx="4668674" cy="4669756"/>
          </a:xfrm>
          <a:prstGeom prst="ellipse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041C11D-E4C2-44C0-66F7-0889A575C4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16622" y="1508216"/>
            <a:ext cx="4660753" cy="4661832"/>
          </a:xfrm>
          <a:prstGeom prst="ellipse">
            <a:avLst/>
          </a:prstGeom>
        </p:spPr>
        <p:txBody>
          <a:bodyPr anchor="ctr"/>
          <a:lstStyle>
            <a:lvl1pPr algn="ctr" rtl="0">
              <a:defRPr>
                <a:solidFill>
                  <a:schemeClr val="bg1"/>
                </a:solidFill>
              </a:defRPr>
            </a:lvl1pPr>
          </a:lstStyle>
          <a:p>
            <a:endParaRPr lang="en-NL" dirty="0"/>
          </a:p>
        </p:txBody>
      </p:sp>
      <p:pic>
        <p:nvPicPr>
          <p:cNvPr id="16" name="Picture 15" descr="A logo with blue and orange circles&#10;&#10;Description automatically generated">
            <a:extLst>
              <a:ext uri="{FF2B5EF4-FFF2-40B4-BE49-F238E27FC236}">
                <a16:creationId xmlns:a16="http://schemas.microsoft.com/office/drawing/2014/main" id="{F03BDE2F-CD42-B4AE-9AB0-923E35410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72" y="162490"/>
            <a:ext cx="4241045" cy="1056709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4E2877E-A9BB-46FD-BB82-2C76333C1D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354" y="6338087"/>
            <a:ext cx="3755838" cy="3492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3974"/>
                </a:solidFill>
              </a:defRPr>
            </a:lvl1pPr>
          </a:lstStyle>
          <a:p>
            <a:pPr lvl="0"/>
            <a:r>
              <a:rPr lang="en-GB" dirty="0"/>
              <a:t>Datum: xx-xx-</a:t>
            </a:r>
            <a:r>
              <a:rPr lang="en-GB" dirty="0" err="1"/>
              <a:t>xxxx</a:t>
            </a:r>
            <a:endParaRPr lang="en-NL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5062702-FA32-3D92-296C-72105F9C13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5354" y="1638315"/>
            <a:ext cx="4683760" cy="1528311"/>
          </a:xfrm>
        </p:spPr>
        <p:txBody>
          <a:bodyPr anchor="b">
            <a:normAutofit/>
          </a:bodyPr>
          <a:lstStyle>
            <a:lvl1pPr algn="l">
              <a:defRPr sz="3400" b="1" i="0" baseline="0">
                <a:solidFill>
                  <a:srgbClr val="00397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Titel van de presentatie</a:t>
            </a:r>
            <a:endParaRPr lang="nl-NL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113EACA1-6049-BFAC-383E-BEACBE4EAF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5354" y="3174549"/>
            <a:ext cx="4683760" cy="610193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C1272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Subtitel</a:t>
            </a:r>
            <a:endParaRPr lang="nl-NL" dirty="0"/>
          </a:p>
        </p:txBody>
      </p:sp>
      <p:pic>
        <p:nvPicPr>
          <p:cNvPr id="24" name="Picture 23" descr="A black and white logo&#10;&#10;Description automatically generated">
            <a:extLst>
              <a:ext uri="{FF2B5EF4-FFF2-40B4-BE49-F238E27FC236}">
                <a16:creationId xmlns:a16="http://schemas.microsoft.com/office/drawing/2014/main" id="{B6440F31-01B5-99A9-B231-489E1D355BE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0788" y="6050564"/>
            <a:ext cx="1711169" cy="62882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BCD3CE0-03A1-4AA3-51E8-6F3332CFC7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354" y="3935392"/>
            <a:ext cx="3761738" cy="86954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3974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Naam </a:t>
            </a:r>
            <a:r>
              <a:rPr lang="nl-NL" noProof="0" dirty="0"/>
              <a:t>spreker</a:t>
            </a:r>
          </a:p>
        </p:txBody>
      </p:sp>
    </p:spTree>
    <p:extLst>
      <p:ext uri="{BB962C8B-B14F-4D97-AF65-F5344CB8AC3E}">
        <p14:creationId xmlns:p14="http://schemas.microsoft.com/office/powerpoint/2010/main" val="2732086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tanding in a circle&#10;&#10;Description automatically generated">
            <a:extLst>
              <a:ext uri="{FF2B5EF4-FFF2-40B4-BE49-F238E27FC236}">
                <a16:creationId xmlns:a16="http://schemas.microsoft.com/office/drawing/2014/main" id="{7CBB9D9F-896E-10A8-03BD-095825625C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05614" y="-696641"/>
            <a:ext cx="8205806" cy="82058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AC6E40-2286-1E9D-8B2B-9F1E540F529E}"/>
              </a:ext>
            </a:extLst>
          </p:cNvPr>
          <p:cNvSpPr/>
          <p:nvPr userDrawn="1"/>
        </p:nvSpPr>
        <p:spPr>
          <a:xfrm>
            <a:off x="3911294" y="410648"/>
            <a:ext cx="7325455" cy="1897764"/>
          </a:xfrm>
          <a:prstGeom prst="rect">
            <a:avLst/>
          </a:prstGeom>
          <a:solidFill>
            <a:schemeClr val="accent5"/>
          </a:solidFill>
          <a:ln w="0"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EBCC6C-CC99-DAB6-03A0-49FF7EF95687}"/>
              </a:ext>
            </a:extLst>
          </p:cNvPr>
          <p:cNvSpPr/>
          <p:nvPr userDrawn="1"/>
        </p:nvSpPr>
        <p:spPr>
          <a:xfrm>
            <a:off x="4601697" y="2784758"/>
            <a:ext cx="6635053" cy="1950381"/>
          </a:xfrm>
          <a:prstGeom prst="rect">
            <a:avLst/>
          </a:prstGeom>
          <a:solidFill>
            <a:schemeClr val="accent5"/>
          </a:solidFill>
          <a:ln w="0"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FD8C80-5D55-C370-EE56-675D266A3982}"/>
              </a:ext>
            </a:extLst>
          </p:cNvPr>
          <p:cNvSpPr/>
          <p:nvPr userDrawn="1"/>
        </p:nvSpPr>
        <p:spPr>
          <a:xfrm>
            <a:off x="3634449" y="5197602"/>
            <a:ext cx="7602301" cy="1249750"/>
          </a:xfrm>
          <a:prstGeom prst="rect">
            <a:avLst/>
          </a:prstGeom>
          <a:solidFill>
            <a:schemeClr val="accent5"/>
          </a:solidFill>
          <a:ln w="0"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70FE30-4B19-F953-4C25-AF3E2211CD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978" y="201882"/>
            <a:ext cx="5139855" cy="6413030"/>
          </a:xfrm>
          <a:prstGeom prst="rect">
            <a:avLst/>
          </a:prstGeom>
        </p:spPr>
      </p:pic>
      <p:pic>
        <p:nvPicPr>
          <p:cNvPr id="13" name="Picture 12" descr="A calendar with a black background&#10;&#10;Description automatically generated">
            <a:extLst>
              <a:ext uri="{FF2B5EF4-FFF2-40B4-BE49-F238E27FC236}">
                <a16:creationId xmlns:a16="http://schemas.microsoft.com/office/drawing/2014/main" id="{2EC467C1-5685-D690-1E70-DDCD51B7E5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210" y="487134"/>
            <a:ext cx="381000" cy="381000"/>
          </a:xfrm>
          <a:prstGeom prst="rect">
            <a:avLst/>
          </a:prstGeom>
        </p:spPr>
      </p:pic>
      <p:pic>
        <p:nvPicPr>
          <p:cNvPr id="16" name="Picture 15" descr="A logo of a magnifying glass&#10;&#10;Description automatically generated">
            <a:extLst>
              <a:ext uri="{FF2B5EF4-FFF2-40B4-BE49-F238E27FC236}">
                <a16:creationId xmlns:a16="http://schemas.microsoft.com/office/drawing/2014/main" id="{27F48927-92E2-C083-30C9-1AA77DD7109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210" y="1725609"/>
            <a:ext cx="381000" cy="381000"/>
          </a:xfrm>
          <a:prstGeom prst="rect">
            <a:avLst/>
          </a:prstGeom>
        </p:spPr>
      </p:pic>
      <p:pic>
        <p:nvPicPr>
          <p:cNvPr id="18" name="Picture 17" descr="A white circle with blue and orange binders&#10;&#10;Description automatically generated">
            <a:extLst>
              <a:ext uri="{FF2B5EF4-FFF2-40B4-BE49-F238E27FC236}">
                <a16:creationId xmlns:a16="http://schemas.microsoft.com/office/drawing/2014/main" id="{17E6068E-FB31-018C-CB77-F32F68E4547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210" y="1169648"/>
            <a:ext cx="381000" cy="381000"/>
          </a:xfrm>
          <a:prstGeom prst="rect">
            <a:avLst/>
          </a:prstGeom>
        </p:spPr>
      </p:pic>
      <p:pic>
        <p:nvPicPr>
          <p:cNvPr id="23" name="Picture 22" descr="A white circle with a black background and a black and blue board&#10;&#10;Description automatically generated">
            <a:extLst>
              <a:ext uri="{FF2B5EF4-FFF2-40B4-BE49-F238E27FC236}">
                <a16:creationId xmlns:a16="http://schemas.microsoft.com/office/drawing/2014/main" id="{73690131-E0C8-54E2-DD35-EE6A43BDAAC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210" y="4245576"/>
            <a:ext cx="381000" cy="381000"/>
          </a:xfrm>
          <a:prstGeom prst="rect">
            <a:avLst/>
          </a:prstGeom>
        </p:spPr>
      </p:pic>
      <p:pic>
        <p:nvPicPr>
          <p:cNvPr id="27" name="Picture 26" descr="A logo of a book&#10;&#10;Description automatically generated">
            <a:extLst>
              <a:ext uri="{FF2B5EF4-FFF2-40B4-BE49-F238E27FC236}">
                <a16:creationId xmlns:a16="http://schemas.microsoft.com/office/drawing/2014/main" id="{A446A8DE-98E6-0561-6A99-1DDB130C15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210" y="3795885"/>
            <a:ext cx="381000" cy="381000"/>
          </a:xfrm>
          <a:prstGeom prst="rect">
            <a:avLst/>
          </a:prstGeom>
        </p:spPr>
      </p:pic>
      <p:pic>
        <p:nvPicPr>
          <p:cNvPr id="29" name="Picture 28" descr="A logo of a graph&#10;&#10;Description automatically generated">
            <a:extLst>
              <a:ext uri="{FF2B5EF4-FFF2-40B4-BE49-F238E27FC236}">
                <a16:creationId xmlns:a16="http://schemas.microsoft.com/office/drawing/2014/main" id="{614EA139-A67A-0137-0FAD-C0DBBA709EF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210" y="5314292"/>
            <a:ext cx="381000" cy="381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4955F49-2E6F-5130-EBE9-C0D26F2CD23C}"/>
              </a:ext>
            </a:extLst>
          </p:cNvPr>
          <p:cNvSpPr txBox="1"/>
          <p:nvPr userDrawn="1"/>
        </p:nvSpPr>
        <p:spPr>
          <a:xfrm>
            <a:off x="5019622" y="566714"/>
            <a:ext cx="2092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1" spc="-10" dirty="0">
                <a:solidFill>
                  <a:srgbClr val="005E9F"/>
                </a:solidFill>
                <a:effectLst/>
                <a:latin typeface="+mn-lt"/>
                <a:ea typeface="Arial" panose="020B0604020202020204" pitchFamily="34" charset="0"/>
              </a:rPr>
              <a:t>Onderwijsonderzoek</a:t>
            </a:r>
            <a:endParaRPr lang="en-NL" sz="1600" b="1" dirty="0">
              <a:solidFill>
                <a:srgbClr val="005E9F"/>
              </a:solidFill>
              <a:effectLst/>
              <a:latin typeface="+mn-lt"/>
              <a:ea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52ACD3-B18F-CD07-D5D5-F0274DC884AA}"/>
              </a:ext>
            </a:extLst>
          </p:cNvPr>
          <p:cNvSpPr txBox="1"/>
          <p:nvPr userDrawn="1"/>
        </p:nvSpPr>
        <p:spPr>
          <a:xfrm>
            <a:off x="5722155" y="2915161"/>
            <a:ext cx="1421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1" spc="-10" dirty="0">
                <a:solidFill>
                  <a:srgbClr val="005E9F"/>
                </a:solidFill>
                <a:effectLst/>
                <a:latin typeface="+mn-lt"/>
                <a:ea typeface="Arial" panose="020B0604020202020204" pitchFamily="34" charset="0"/>
              </a:rPr>
              <a:t>Kennis delen</a:t>
            </a:r>
            <a:endParaRPr lang="en-NL" sz="1600" b="1" dirty="0">
              <a:solidFill>
                <a:srgbClr val="005E9F"/>
              </a:solidFill>
              <a:effectLst/>
              <a:latin typeface="+mn-lt"/>
              <a:ea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EB5D4F-620B-78CB-DF40-90E7D080D514}"/>
              </a:ext>
            </a:extLst>
          </p:cNvPr>
          <p:cNvSpPr txBox="1"/>
          <p:nvPr userDrawn="1"/>
        </p:nvSpPr>
        <p:spPr>
          <a:xfrm>
            <a:off x="4359221" y="5246283"/>
            <a:ext cx="2809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1" spc="-10" dirty="0">
                <a:solidFill>
                  <a:srgbClr val="005E9F"/>
                </a:solidFill>
                <a:effectLst/>
                <a:latin typeface="+mn-lt"/>
                <a:ea typeface="Arial" panose="020B0604020202020204" pitchFamily="34" charset="0"/>
              </a:rPr>
              <a:t>Landelijke data-infrastructuur</a:t>
            </a:r>
            <a:endParaRPr lang="en-NL" sz="1600" b="1" dirty="0">
              <a:solidFill>
                <a:srgbClr val="005E9F"/>
              </a:solidFill>
              <a:effectLst/>
              <a:latin typeface="+mn-lt"/>
              <a:ea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58C474-E8DA-745D-7434-F7B13FB1D888}"/>
              </a:ext>
            </a:extLst>
          </p:cNvPr>
          <p:cNvSpPr txBox="1"/>
          <p:nvPr userDrawn="1"/>
        </p:nvSpPr>
        <p:spPr>
          <a:xfrm>
            <a:off x="7933836" y="494264"/>
            <a:ext cx="18799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100" b="1" dirty="0">
                <a:solidFill>
                  <a:srgbClr val="005E9F"/>
                </a:solidFill>
              </a:rPr>
              <a:t>Kennisagenda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663020-D527-17D9-65A5-C1DA76F82C69}"/>
              </a:ext>
            </a:extLst>
          </p:cNvPr>
          <p:cNvSpPr txBox="1"/>
          <p:nvPr userDrawn="1"/>
        </p:nvSpPr>
        <p:spPr>
          <a:xfrm>
            <a:off x="7933836" y="1182818"/>
            <a:ext cx="18799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100" b="1" dirty="0">
                <a:solidFill>
                  <a:srgbClr val="005E9F"/>
                </a:solidFill>
              </a:rPr>
              <a:t>Projectendatabase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DC4DA5A-F056-91CC-49A2-78FAA5145A2D}"/>
              </a:ext>
            </a:extLst>
          </p:cNvPr>
          <p:cNvSpPr txBox="1"/>
          <p:nvPr userDrawn="1"/>
        </p:nvSpPr>
        <p:spPr>
          <a:xfrm>
            <a:off x="7933837" y="1728659"/>
            <a:ext cx="18799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100" b="1" dirty="0">
                <a:solidFill>
                  <a:srgbClr val="005E9F"/>
                </a:solidFill>
              </a:rPr>
              <a:t>Onderzoek financieren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357F655-8593-F9A7-1882-106F95D8F14D}"/>
              </a:ext>
            </a:extLst>
          </p:cNvPr>
          <p:cNvSpPr txBox="1"/>
          <p:nvPr userDrawn="1"/>
        </p:nvSpPr>
        <p:spPr>
          <a:xfrm>
            <a:off x="7933837" y="2882826"/>
            <a:ext cx="18799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100" b="1" dirty="0">
                <a:solidFill>
                  <a:srgbClr val="005E9F"/>
                </a:solidFill>
              </a:rPr>
              <a:t>Onderwijskennis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0DD2AA6-B19E-0346-2F88-FAE4C47DC09E}"/>
              </a:ext>
            </a:extLst>
          </p:cNvPr>
          <p:cNvSpPr txBox="1"/>
          <p:nvPr userDrawn="1"/>
        </p:nvSpPr>
        <p:spPr>
          <a:xfrm>
            <a:off x="7933961" y="3327411"/>
            <a:ext cx="18799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100" b="1" dirty="0">
                <a:solidFill>
                  <a:srgbClr val="005E9F"/>
                </a:solidFill>
              </a:rPr>
              <a:t>Kennisrotonde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12AE22F-0522-5FD7-2177-5ABC8BDD239B}"/>
              </a:ext>
            </a:extLst>
          </p:cNvPr>
          <p:cNvSpPr txBox="1"/>
          <p:nvPr userDrawn="1"/>
        </p:nvSpPr>
        <p:spPr>
          <a:xfrm>
            <a:off x="7933837" y="3797998"/>
            <a:ext cx="27350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100" b="1" dirty="0">
                <a:solidFill>
                  <a:srgbClr val="005E9F"/>
                </a:solidFill>
              </a:rPr>
              <a:t>Toegang tot wetenschappelijke literatuur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9F3CCD0-712E-E304-83B1-0BAE7DD7929F}"/>
              </a:ext>
            </a:extLst>
          </p:cNvPr>
          <p:cNvSpPr txBox="1"/>
          <p:nvPr userDrawn="1"/>
        </p:nvSpPr>
        <p:spPr>
          <a:xfrm>
            <a:off x="7933837" y="4253453"/>
            <a:ext cx="2565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100" b="1" dirty="0">
                <a:solidFill>
                  <a:srgbClr val="005E9F"/>
                </a:solidFill>
              </a:rPr>
              <a:t>Landelijke bijeenkomsten en leidraden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6FFE657-8AC9-DDE6-03C0-C2B697425993}"/>
              </a:ext>
            </a:extLst>
          </p:cNvPr>
          <p:cNvSpPr txBox="1"/>
          <p:nvPr userDrawn="1"/>
        </p:nvSpPr>
        <p:spPr>
          <a:xfrm>
            <a:off x="7933961" y="5320012"/>
            <a:ext cx="2681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100" b="1" dirty="0">
                <a:solidFill>
                  <a:srgbClr val="005E9F"/>
                </a:solidFill>
              </a:rPr>
              <a:t>Landelijke en internationale metingen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28B210C-9DD5-B88C-FE4E-5B7D5861CD90}"/>
              </a:ext>
            </a:extLst>
          </p:cNvPr>
          <p:cNvSpPr txBox="1"/>
          <p:nvPr userDrawn="1"/>
        </p:nvSpPr>
        <p:spPr>
          <a:xfrm>
            <a:off x="7933961" y="5840308"/>
            <a:ext cx="18799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100" b="1" dirty="0">
                <a:solidFill>
                  <a:srgbClr val="005E9F"/>
                </a:solidFill>
              </a:rPr>
              <a:t>NCO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B0EA36-6176-EF61-3305-2C943CE83E6A}"/>
              </a:ext>
            </a:extLst>
          </p:cNvPr>
          <p:cNvSpPr txBox="1"/>
          <p:nvPr userDrawn="1"/>
        </p:nvSpPr>
        <p:spPr>
          <a:xfrm>
            <a:off x="328068" y="1200416"/>
            <a:ext cx="26837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i="1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Het</a:t>
            </a:r>
            <a:r>
              <a:rPr lang="nl-NL" sz="1000" i="1" spc="-65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nl-NL" sz="1000" i="1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Nationaal</a:t>
            </a:r>
            <a:r>
              <a:rPr lang="nl-NL" sz="1000" i="1" spc="-65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nl-NL" sz="1000" i="1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Regieorgaan</a:t>
            </a:r>
            <a:r>
              <a:rPr lang="nl-NL" sz="1000" i="1" spc="-65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nl-NL" sz="1000" i="1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Onderwijsonderzoek houdt</a:t>
            </a:r>
            <a:r>
              <a:rPr lang="nl-NL" sz="1000" i="1" spc="-5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nl-NL" sz="1000" i="1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zich</a:t>
            </a:r>
            <a:r>
              <a:rPr lang="nl-NL" sz="1000" i="1" spc="-5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nl-NL" sz="1000" i="1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bezig</a:t>
            </a:r>
            <a:r>
              <a:rPr lang="nl-NL" sz="1000" i="1" spc="-5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nl-NL" sz="1000" i="1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met</a:t>
            </a:r>
            <a:r>
              <a:rPr lang="nl-NL" sz="1000" i="1" spc="-5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nl-NL" sz="1000" i="1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het</a:t>
            </a:r>
            <a:r>
              <a:rPr lang="nl-NL" sz="1000" i="1" spc="-5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nl-NL" sz="1000" i="1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versterken</a:t>
            </a:r>
            <a:r>
              <a:rPr lang="nl-NL" sz="1000" i="1" spc="-5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nl-NL" sz="1000" i="1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van</a:t>
            </a:r>
            <a:r>
              <a:rPr lang="nl-NL" sz="1000" i="1" spc="-5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nl-NL" sz="1000" i="1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de kwaliteit</a:t>
            </a:r>
            <a:r>
              <a:rPr lang="nl-NL" sz="1000" i="1" spc="-60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nl-NL" sz="1000" i="1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van</a:t>
            </a:r>
            <a:r>
              <a:rPr lang="nl-NL" sz="1000" i="1" spc="-60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nl-NL" sz="1000" i="1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onderwijs</a:t>
            </a:r>
            <a:r>
              <a:rPr lang="nl-NL" sz="1000" i="1" spc="-60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nl-NL" sz="1000" i="1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met</a:t>
            </a:r>
            <a:r>
              <a:rPr lang="nl-NL" sz="1000" i="1" spc="-60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nl-NL" sz="1000" i="1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kennis</a:t>
            </a:r>
            <a:r>
              <a:rPr lang="nl-NL" sz="1000" i="1" spc="-60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nl-NL" sz="1000" i="1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uit</a:t>
            </a:r>
            <a:r>
              <a:rPr lang="nl-NL" sz="1000" i="1" spc="-60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nl-NL" sz="1000" i="1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onderzoek. Voor</a:t>
            </a:r>
            <a:r>
              <a:rPr lang="nl-NL" sz="1000" i="1" spc="-45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nl-NL" sz="1000" i="1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iedereen</a:t>
            </a:r>
            <a:r>
              <a:rPr lang="nl-NL" sz="1000" i="1" spc="-45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nl-NL" sz="1000" i="1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in</a:t>
            </a:r>
            <a:r>
              <a:rPr lang="nl-NL" sz="1000" i="1" spc="-45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nl-NL" sz="1000" i="1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het</a:t>
            </a:r>
            <a:r>
              <a:rPr lang="nl-NL" sz="1000" i="1" spc="-45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nl-NL" sz="1000" i="1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onderwijs,</a:t>
            </a:r>
            <a:r>
              <a:rPr lang="nl-NL" sz="1000" i="1" spc="-70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nl-NL" sz="1000" i="1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van</a:t>
            </a:r>
            <a:r>
              <a:rPr lang="nl-NL" sz="1000" i="1" spc="-45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nl-NL" sz="1000" i="1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onderzoeker </a:t>
            </a:r>
            <a:br>
              <a:rPr lang="nl-NL" sz="1000" i="1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</a:br>
            <a:r>
              <a:rPr lang="nl-NL" sz="1000" i="1" dirty="0">
                <a:solidFill>
                  <a:srgbClr val="003974"/>
                </a:solidFill>
                <a:effectLst/>
                <a:latin typeface="+mj-lt"/>
                <a:ea typeface="Arial" panose="020B0604020202020204" pitchFamily="34" charset="0"/>
              </a:rPr>
              <a:t>tot beleidsmaker en onderwijsprofessional.</a:t>
            </a:r>
            <a:endParaRPr lang="en-NL" sz="1000" dirty="0">
              <a:solidFill>
                <a:srgbClr val="003974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7DB7D1-02C6-6879-8B02-5C0F7A10828D}"/>
              </a:ext>
            </a:extLst>
          </p:cNvPr>
          <p:cNvSpPr txBox="1"/>
          <p:nvPr userDrawn="1"/>
        </p:nvSpPr>
        <p:spPr>
          <a:xfrm>
            <a:off x="327045" y="307672"/>
            <a:ext cx="2264333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NL" sz="3600" b="1" dirty="0">
                <a:solidFill>
                  <a:srgbClr val="003974"/>
                </a:solidFill>
              </a:rPr>
              <a:t>Wat doet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rgbClr val="003974"/>
                </a:solidFill>
              </a:rPr>
              <a:t>het NRO?</a:t>
            </a:r>
            <a:endParaRPr lang="en-NL" sz="3600" b="1" dirty="0">
              <a:solidFill>
                <a:srgbClr val="00397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079324-40CF-7B74-397B-BC30AB1EF1E4}"/>
              </a:ext>
            </a:extLst>
          </p:cNvPr>
          <p:cNvSpPr txBox="1"/>
          <p:nvPr userDrawn="1"/>
        </p:nvSpPr>
        <p:spPr>
          <a:xfrm>
            <a:off x="4956639" y="833224"/>
            <a:ext cx="2423923" cy="1037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675" marR="132080">
              <a:lnSpc>
                <a:spcPct val="103000"/>
              </a:lnSpc>
              <a:spcBef>
                <a:spcPts val="715"/>
              </a:spcBef>
              <a:spcAft>
                <a:spcPts val="0"/>
              </a:spcAft>
            </a:pPr>
            <a:r>
              <a:rPr lang="nl-NL" sz="10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Het NRO</a:t>
            </a:r>
            <a:r>
              <a:rPr lang="nl-NL" sz="1000" spc="-11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programmeert</a:t>
            </a:r>
            <a:r>
              <a:rPr lang="nl-NL" sz="1000" spc="-10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en</a:t>
            </a:r>
            <a:r>
              <a:rPr lang="nl-NL" sz="1000" spc="-10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financiert </a:t>
            </a:r>
            <a: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kwalitatief</a:t>
            </a:r>
            <a:r>
              <a:rPr lang="nl-NL" sz="1000" spc="-8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hoogwaardig</a:t>
            </a:r>
            <a:r>
              <a:rPr lang="nl-NL" sz="1000" spc="-8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onderzoek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voor</a:t>
            </a:r>
            <a:r>
              <a:rPr lang="nl-NL" sz="1000" spc="-10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alle</a:t>
            </a:r>
            <a:r>
              <a:rPr lang="nl-NL" sz="1000" spc="-10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sectoren</a:t>
            </a:r>
            <a:r>
              <a:rPr lang="nl-NL" sz="1000" spc="-10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van</a:t>
            </a:r>
            <a:r>
              <a:rPr lang="nl-NL" sz="1000" spc="-10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het </a:t>
            </a:r>
            <a:b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</a:br>
            <a:r>
              <a:rPr lang="nl-NL" sz="10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onderwijs.</a:t>
            </a:r>
            <a:r>
              <a:rPr lang="nl-NL" sz="1000" spc="-7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Hiervoor</a:t>
            </a:r>
            <a:r>
              <a:rPr lang="nl-NL" sz="1000" spc="-7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brengen</a:t>
            </a:r>
            <a:r>
              <a:rPr lang="nl-NL" sz="1000" spc="-7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we</a:t>
            </a:r>
            <a:r>
              <a:rPr lang="en-NL" sz="10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onderwijsprofessionals,</a:t>
            </a:r>
            <a:r>
              <a:rPr lang="nl-NL" sz="1000" spc="-7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onderzoekers en</a:t>
            </a:r>
            <a:r>
              <a:rPr lang="nl-NL" sz="1000" spc="-6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beleidsmakers</a:t>
            </a:r>
            <a:r>
              <a:rPr lang="nl-NL" sz="1000" spc="-6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samen.</a:t>
            </a:r>
            <a:endParaRPr lang="en-NL" sz="1000" dirty="0">
              <a:solidFill>
                <a:srgbClr val="003974"/>
              </a:solidFill>
              <a:effectLst/>
              <a:latin typeface="+mn-lt"/>
              <a:ea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EEA61D-E2D6-4C76-2E91-A8B75E8EAA64}"/>
              </a:ext>
            </a:extLst>
          </p:cNvPr>
          <p:cNvSpPr txBox="1"/>
          <p:nvPr userDrawn="1"/>
        </p:nvSpPr>
        <p:spPr>
          <a:xfrm>
            <a:off x="5658457" y="3174496"/>
            <a:ext cx="1837020" cy="87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675" marR="132080">
              <a:lnSpc>
                <a:spcPct val="103000"/>
              </a:lnSpc>
              <a:spcBef>
                <a:spcPts val="715"/>
              </a:spcBef>
              <a:spcAft>
                <a:spcPts val="0"/>
              </a:spcAft>
            </a:pP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Kennis</a:t>
            </a:r>
            <a:r>
              <a:rPr lang="nl-NL" sz="1000" spc="-10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uit</a:t>
            </a:r>
            <a:r>
              <a:rPr lang="nl-NL" sz="1000" spc="-10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onderzoek</a:t>
            </a:r>
            <a:r>
              <a:rPr lang="nl-NL" sz="1000" spc="-10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krijgt </a:t>
            </a:r>
            <a:b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</a:br>
            <a:r>
              <a:rPr lang="nl-NL" sz="10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pas</a:t>
            </a:r>
            <a:r>
              <a:rPr lang="nl-NL" sz="1000" spc="-11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echt</a:t>
            </a:r>
            <a:r>
              <a:rPr lang="nl-NL" sz="1000" spc="-10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waarde</a:t>
            </a:r>
            <a:r>
              <a:rPr lang="nl-NL" sz="1000" spc="-10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als</a:t>
            </a:r>
            <a:r>
              <a:rPr lang="nl-NL" sz="1000" spc="-10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deze </a:t>
            </a:r>
            <a:br>
              <a:rPr lang="nl-NL" sz="10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</a:br>
            <a: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door</a:t>
            </a:r>
            <a:r>
              <a:rPr lang="nl-NL" sz="1000" spc="-10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beroepspraktijk</a:t>
            </a:r>
            <a:r>
              <a:rPr lang="nl-NL" sz="1000" spc="-10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en </a:t>
            </a:r>
            <a:b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</a:br>
            <a: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beleid</a:t>
            </a:r>
            <a:r>
              <a:rPr lang="nl-NL" sz="1000" spc="-5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wordt</a:t>
            </a:r>
            <a:r>
              <a:rPr lang="nl-NL" sz="1000" spc="-5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gebruikt</a:t>
            </a:r>
            <a:r>
              <a:rPr lang="nl-NL" sz="1000" spc="-5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om</a:t>
            </a:r>
            <a:r>
              <a:rPr lang="nl-NL" sz="1000" spc="-5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br>
              <a:rPr lang="nl-NL" sz="1000" spc="-5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</a:br>
            <a: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het onderwijs</a:t>
            </a:r>
            <a:r>
              <a:rPr lang="nl-NL" sz="1000" spc="-10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te</a:t>
            </a:r>
            <a:r>
              <a:rPr lang="nl-NL" sz="1000" spc="-10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verbeteren.</a:t>
            </a:r>
            <a:r>
              <a:rPr lang="en-NL" sz="1000" dirty="0">
                <a:solidFill>
                  <a:srgbClr val="003974"/>
                </a:solidFill>
                <a:effectLst/>
                <a:latin typeface="+mn-lt"/>
              </a:rPr>
              <a:t> </a:t>
            </a:r>
            <a:endParaRPr lang="en-NL" sz="1000" dirty="0">
              <a:solidFill>
                <a:srgbClr val="003974"/>
              </a:solidFill>
              <a:effectLst/>
              <a:latin typeface="+mn-lt"/>
              <a:ea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2A1894-1714-7E2D-A1AB-40E493BD740E}"/>
              </a:ext>
            </a:extLst>
          </p:cNvPr>
          <p:cNvSpPr txBox="1"/>
          <p:nvPr userDrawn="1"/>
        </p:nvSpPr>
        <p:spPr>
          <a:xfrm>
            <a:off x="4304230" y="5515277"/>
            <a:ext cx="2951550" cy="87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675" marR="132080" lvl="0" indent="0" algn="l" defTabSz="914400" rtl="0" eaLnBrk="1" fontAlgn="auto" latinLnBrk="0" hangingPunct="1">
              <a:lnSpc>
                <a:spcPct val="103000"/>
              </a:lnSpc>
              <a:spcBef>
                <a:spcPts val="7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Sinds</a:t>
            </a:r>
            <a:r>
              <a:rPr lang="nl-NL" sz="1000" spc="-5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2015</a:t>
            </a:r>
            <a:r>
              <a:rPr lang="nl-NL" sz="1000" spc="-5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bouwt</a:t>
            </a:r>
            <a:r>
              <a:rPr lang="nl-NL" sz="1000" spc="-5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het </a:t>
            </a:r>
            <a: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NRO</a:t>
            </a:r>
            <a:r>
              <a:rPr lang="nl-NL" sz="1000" spc="-5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aan</a:t>
            </a:r>
            <a:r>
              <a:rPr lang="nl-NL" sz="1000" spc="-5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een</a:t>
            </a:r>
            <a:r>
              <a:rPr lang="nl-NL" sz="1000" spc="-5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landelijke</a:t>
            </a:r>
            <a:r>
              <a:rPr lang="nl-NL" sz="1000" spc="-5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br>
              <a:rPr lang="nl-NL" sz="1000" spc="-5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</a:br>
            <a:r>
              <a:rPr lang="nl-NL" sz="10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data-infrastructuur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op</a:t>
            </a:r>
            <a:r>
              <a:rPr lang="nl-NL" sz="1000" spc="-9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het</a:t>
            </a:r>
            <a:r>
              <a:rPr lang="nl-NL" sz="1000" spc="-9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gebied</a:t>
            </a:r>
            <a:r>
              <a:rPr lang="nl-NL" sz="1000" spc="-9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van</a:t>
            </a:r>
            <a:r>
              <a:rPr lang="nl-NL" sz="1000" spc="-9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onderwijs:</a:t>
            </a:r>
            <a:r>
              <a:rPr lang="nl-NL" sz="1000" spc="-9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br>
              <a:rPr lang="nl-NL" sz="1000" spc="-9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</a:b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het</a:t>
            </a:r>
            <a:r>
              <a:rPr lang="nl-NL" sz="1000" spc="-9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Nationaal</a:t>
            </a:r>
            <a:r>
              <a:rPr lang="nl-NL" sz="1000" spc="-9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Cohortonderzoek Onderwijs</a:t>
            </a:r>
            <a:r>
              <a:rPr lang="nl-NL" sz="1000" spc="-9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(NCO).</a:t>
            </a:r>
            <a:r>
              <a:rPr lang="nl-NL" sz="1000" spc="-9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br>
              <a:rPr lang="nl-NL" sz="1000" spc="-9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</a:b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Hier</a:t>
            </a:r>
            <a:r>
              <a:rPr lang="nl-NL" sz="1000" spc="-9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in</a:t>
            </a:r>
            <a:r>
              <a:rPr lang="nl-NL" sz="1000" spc="-9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brengen</a:t>
            </a:r>
            <a:r>
              <a:rPr lang="nl-NL" sz="1000" spc="-9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we</a:t>
            </a:r>
            <a:r>
              <a:rPr lang="nl-NL" sz="1000" spc="-9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verschillende</a:t>
            </a:r>
            <a:r>
              <a:rPr lang="nl-NL" sz="1000" spc="-9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datasets samen,</a:t>
            </a:r>
            <a:r>
              <a:rPr lang="nl-NL" sz="1000" spc="-9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br>
              <a:rPr lang="nl-NL" sz="1000" spc="-9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</a:b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zoals</a:t>
            </a:r>
            <a:r>
              <a:rPr lang="nl-NL" sz="1000" spc="-9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gegevens</a:t>
            </a:r>
            <a:r>
              <a:rPr lang="nl-NL" sz="1000" spc="-9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van</a:t>
            </a:r>
            <a:r>
              <a:rPr lang="nl-NL" sz="1000" spc="-9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DUO</a:t>
            </a:r>
            <a:r>
              <a:rPr lang="nl-NL" sz="1000" spc="-9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en</a:t>
            </a:r>
            <a:r>
              <a:rPr lang="nl-NL" sz="1000" spc="-9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het</a:t>
            </a:r>
            <a:r>
              <a:rPr lang="nl-NL" sz="1000" spc="-9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10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CBS.</a:t>
            </a:r>
            <a:endParaRPr lang="en-NL" sz="1000" dirty="0">
              <a:solidFill>
                <a:srgbClr val="003974"/>
              </a:solidFill>
              <a:effectLst/>
              <a:latin typeface="+mn-lt"/>
              <a:ea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EC022E-403B-370D-9A37-13D1FA52BB90}"/>
              </a:ext>
            </a:extLst>
          </p:cNvPr>
          <p:cNvSpPr txBox="1"/>
          <p:nvPr userDrawn="1"/>
        </p:nvSpPr>
        <p:spPr>
          <a:xfrm>
            <a:off x="7935232" y="670438"/>
            <a:ext cx="33505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De</a:t>
            </a:r>
            <a:r>
              <a:rPr lang="nl-NL" sz="900" spc="-2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kennisagenda</a:t>
            </a:r>
            <a:r>
              <a:rPr lang="nl-NL" sz="900" spc="-2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voor</a:t>
            </a:r>
            <a:r>
              <a:rPr lang="nl-NL" sz="900" spc="-2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het</a:t>
            </a:r>
            <a:r>
              <a:rPr lang="nl-NL" sz="900" spc="-2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onderwijs</a:t>
            </a:r>
            <a:r>
              <a:rPr lang="nl-NL" sz="900" spc="-2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omvat</a:t>
            </a:r>
            <a:r>
              <a:rPr lang="nl-NL" sz="900" spc="-2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de</a:t>
            </a:r>
            <a:r>
              <a:rPr lang="nl-NL" sz="900" spc="-2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zes</a:t>
            </a:r>
            <a:r>
              <a:rPr lang="nl-NL" sz="9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belangrijkste thema’s voor het onderwijs en vormt de basis voor de NRO onderzoeksprogrammering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de</a:t>
            </a:r>
            <a:r>
              <a:rPr lang="nl-NL" sz="900" spc="-7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komende</a:t>
            </a:r>
            <a:r>
              <a:rPr lang="nl-NL" sz="900" spc="-7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jaren</a:t>
            </a:r>
            <a:r>
              <a:rPr lang="en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.</a:t>
            </a:r>
            <a:endParaRPr lang="en-NL" sz="900" dirty="0">
              <a:solidFill>
                <a:srgbClr val="003974"/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2BF6A2-1439-CAFC-FBA0-909908399A54}"/>
              </a:ext>
            </a:extLst>
          </p:cNvPr>
          <p:cNvSpPr txBox="1"/>
          <p:nvPr userDrawn="1"/>
        </p:nvSpPr>
        <p:spPr>
          <a:xfrm>
            <a:off x="7935233" y="1364794"/>
            <a:ext cx="3061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Alle lopende en afgeronde onderzoeken brengen we</a:t>
            </a:r>
            <a:r>
              <a:rPr lang="nl-NL" sz="900" spc="-2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samen,</a:t>
            </a:r>
            <a:r>
              <a:rPr lang="nl-NL" sz="900" spc="-2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zodat</a:t>
            </a:r>
            <a:r>
              <a:rPr lang="nl-NL" sz="900" spc="-2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dit</a:t>
            </a:r>
            <a:r>
              <a:rPr lang="nl-NL" sz="900" spc="-2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voor</a:t>
            </a:r>
            <a:r>
              <a:rPr lang="nl-NL" sz="900" spc="-2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iedereen</a:t>
            </a:r>
            <a:r>
              <a:rPr lang="nl-NL" sz="900" spc="-2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toegankelijk</a:t>
            </a:r>
            <a:r>
              <a:rPr lang="nl-NL" sz="900" spc="-2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is.</a:t>
            </a:r>
            <a:r>
              <a:rPr lang="en-NL" sz="900" dirty="0">
                <a:solidFill>
                  <a:srgbClr val="003974"/>
                </a:solidFill>
                <a:effectLst/>
                <a:latin typeface="+mn-lt"/>
              </a:rPr>
              <a:t> </a:t>
            </a:r>
            <a:endParaRPr lang="en-NL" sz="900" dirty="0">
              <a:solidFill>
                <a:srgbClr val="003974"/>
              </a:solidFill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179ACA-87D8-7926-3916-0BE4A7D3B22A}"/>
              </a:ext>
            </a:extLst>
          </p:cNvPr>
          <p:cNvSpPr txBox="1"/>
          <p:nvPr userDrawn="1"/>
        </p:nvSpPr>
        <p:spPr>
          <a:xfrm>
            <a:off x="7935232" y="1917600"/>
            <a:ext cx="2866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Het</a:t>
            </a:r>
            <a:r>
              <a:rPr lang="nl-NL" sz="900" spc="-8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9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NRO</a:t>
            </a:r>
            <a:r>
              <a:rPr lang="nl-NL" sz="900" spc="-8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9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geeft</a:t>
            </a:r>
            <a:r>
              <a:rPr lang="nl-NL" sz="900" spc="-8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9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subsidies</a:t>
            </a:r>
            <a:r>
              <a:rPr lang="nl-NL" sz="900" spc="-8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9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nl-NL" sz="900" spc="-8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9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divers </a:t>
            </a:r>
            <a:r>
              <a:rPr lang="nl-NL" sz="9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onderwijsonderzoek.</a:t>
            </a:r>
            <a:r>
              <a:rPr lang="en-NL" sz="900" dirty="0">
                <a:solidFill>
                  <a:srgbClr val="003974"/>
                </a:solidFill>
                <a:effectLst/>
                <a:latin typeface="+mn-lt"/>
              </a:rPr>
              <a:t> </a:t>
            </a:r>
            <a:endParaRPr lang="en-NL" sz="900" dirty="0">
              <a:solidFill>
                <a:srgbClr val="003974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BA87F9-91B2-F954-294B-8C8743E47A0E}"/>
              </a:ext>
            </a:extLst>
          </p:cNvPr>
          <p:cNvSpPr txBox="1"/>
          <p:nvPr userDrawn="1"/>
        </p:nvSpPr>
        <p:spPr>
          <a:xfrm>
            <a:off x="7935232" y="3059731"/>
            <a:ext cx="30610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De plek waar actuele kennis over het </a:t>
            </a:r>
            <a:r>
              <a:rPr lang="nl-NL" sz="9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onderwijs</a:t>
            </a:r>
            <a:r>
              <a:rPr lang="nl-NL" sz="900" spc="-9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te</a:t>
            </a:r>
            <a:r>
              <a:rPr lang="nl-NL" sz="900" spc="-9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vinden</a:t>
            </a:r>
            <a:r>
              <a:rPr lang="nl-NL" sz="900" spc="-9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is.</a:t>
            </a:r>
            <a:r>
              <a:rPr lang="en-NL" sz="9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endParaRPr lang="en-NL" sz="900" dirty="0">
              <a:solidFill>
                <a:srgbClr val="003974"/>
              </a:solidFill>
              <a:effectLst/>
              <a:latin typeface="+mn-lt"/>
              <a:ea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BF6E06-D262-826A-57D7-D3E6A07FAAEB}"/>
              </a:ext>
            </a:extLst>
          </p:cNvPr>
          <p:cNvSpPr txBox="1"/>
          <p:nvPr userDrawn="1"/>
        </p:nvSpPr>
        <p:spPr>
          <a:xfrm>
            <a:off x="7935233" y="3503991"/>
            <a:ext cx="28661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Krijg</a:t>
            </a:r>
            <a:r>
              <a:rPr lang="nl-NL" sz="900" spc="-5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9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antwoord</a:t>
            </a:r>
            <a:r>
              <a:rPr lang="nl-NL" sz="900" spc="-4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9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op</a:t>
            </a:r>
            <a:r>
              <a:rPr lang="nl-NL" sz="900" spc="-4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9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jouw</a:t>
            </a:r>
            <a:r>
              <a:rPr lang="nl-NL" sz="900" spc="-5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9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onderwijsvraag</a:t>
            </a:r>
            <a:r>
              <a:rPr lang="en-NL" sz="9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NL" sz="900" dirty="0">
              <a:solidFill>
                <a:srgbClr val="003974"/>
              </a:solidFill>
              <a:effectLst/>
              <a:latin typeface="+mn-lt"/>
              <a:ea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079269-A7FF-1FEB-DCBA-537376A518A2}"/>
              </a:ext>
            </a:extLst>
          </p:cNvPr>
          <p:cNvSpPr txBox="1"/>
          <p:nvPr userDrawn="1"/>
        </p:nvSpPr>
        <p:spPr>
          <a:xfrm>
            <a:off x="7935232" y="3969818"/>
            <a:ext cx="25643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Gratis</a:t>
            </a:r>
            <a:r>
              <a:rPr lang="nl-NL" sz="9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toegang</a:t>
            </a:r>
            <a:r>
              <a:rPr lang="nl-NL" sz="9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nl-NL" sz="9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nl-NL" sz="9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EBSCO</a:t>
            </a:r>
            <a:r>
              <a:rPr lang="nl-NL" sz="9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900" dirty="0" err="1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nl-NL" sz="9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9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en-NL" sz="9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NL" sz="900" dirty="0">
              <a:solidFill>
                <a:srgbClr val="003974"/>
              </a:solidFill>
              <a:effectLst/>
              <a:latin typeface="+mn-lt"/>
              <a:ea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3B993B-978E-003A-6DF7-3F38BDE3B720}"/>
              </a:ext>
            </a:extLst>
          </p:cNvPr>
          <p:cNvSpPr txBox="1"/>
          <p:nvPr userDrawn="1"/>
        </p:nvSpPr>
        <p:spPr>
          <a:xfrm>
            <a:off x="7935232" y="4427016"/>
            <a:ext cx="32090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Interessante</a:t>
            </a:r>
            <a:r>
              <a:rPr lang="nl-NL" sz="900" spc="-3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ontmoetingen</a:t>
            </a:r>
            <a:r>
              <a:rPr lang="nl-NL" sz="900" spc="-2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en</a:t>
            </a:r>
            <a:r>
              <a:rPr lang="nl-NL" sz="900" spc="-2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praktische</a:t>
            </a:r>
            <a:r>
              <a:rPr lang="nl-NL" sz="900" spc="-25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spc="-1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handvatten.</a:t>
            </a:r>
            <a:endParaRPr lang="en-NL" sz="900" dirty="0">
              <a:solidFill>
                <a:srgbClr val="003974"/>
              </a:solidFill>
              <a:effectLst/>
              <a:latin typeface="+mn-lt"/>
              <a:ea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C0FCFF-DF5A-7DFD-F664-63724A07081E}"/>
              </a:ext>
            </a:extLst>
          </p:cNvPr>
          <p:cNvSpPr txBox="1"/>
          <p:nvPr userDrawn="1"/>
        </p:nvSpPr>
        <p:spPr>
          <a:xfrm>
            <a:off x="7935232" y="5522812"/>
            <a:ext cx="3209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Het</a:t>
            </a:r>
            <a:r>
              <a:rPr lang="nl-NL" sz="9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NRO</a:t>
            </a:r>
            <a:r>
              <a:rPr lang="nl-NL" sz="9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zet</a:t>
            </a:r>
            <a:r>
              <a:rPr lang="nl-NL" sz="9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(het</a:t>
            </a:r>
            <a:r>
              <a:rPr lang="nl-NL" sz="9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Nederlandse</a:t>
            </a:r>
            <a:r>
              <a:rPr lang="nl-NL" sz="9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deel</a:t>
            </a:r>
            <a:r>
              <a:rPr lang="nl-NL" sz="9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van)</a:t>
            </a:r>
            <a:r>
              <a:rPr lang="nl-NL" sz="9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landelijke en</a:t>
            </a:r>
            <a:r>
              <a:rPr lang="nl-NL" sz="900" spc="6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internationale</a:t>
            </a:r>
            <a:r>
              <a:rPr lang="nl-NL" sz="900" spc="6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metingen</a:t>
            </a:r>
            <a:r>
              <a:rPr lang="nl-NL" sz="900" spc="6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in</a:t>
            </a:r>
            <a:r>
              <a:rPr lang="nl-NL" sz="900" spc="6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het</a:t>
            </a:r>
            <a:r>
              <a:rPr lang="nl-NL" sz="900" spc="6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onderwijs</a:t>
            </a:r>
            <a:r>
              <a:rPr lang="nl-NL" sz="900" spc="6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uit.</a:t>
            </a:r>
            <a:endParaRPr lang="en-NL" sz="900" dirty="0">
              <a:solidFill>
                <a:srgbClr val="003974"/>
              </a:solidFill>
              <a:effectLst/>
              <a:latin typeface="+mn-lt"/>
              <a:ea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6CA51B-A814-F086-297C-70475EB9218C}"/>
              </a:ext>
            </a:extLst>
          </p:cNvPr>
          <p:cNvSpPr txBox="1"/>
          <p:nvPr userDrawn="1"/>
        </p:nvSpPr>
        <p:spPr>
          <a:xfrm>
            <a:off x="7935232" y="6023144"/>
            <a:ext cx="3209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Het</a:t>
            </a:r>
            <a:r>
              <a:rPr lang="nl-NL" sz="9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NRO</a:t>
            </a:r>
            <a:r>
              <a:rPr lang="nl-NL" sz="900" spc="-2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maakt schoolrapportages en </a:t>
            </a:r>
            <a:r>
              <a:rPr lang="nl-NL" sz="900" dirty="0" err="1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factsheets</a:t>
            </a: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 ter </a:t>
            </a:r>
            <a:b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</a:br>
            <a:r>
              <a:rPr lang="nl-NL" sz="900" dirty="0">
                <a:solidFill>
                  <a:srgbClr val="003974"/>
                </a:solidFill>
                <a:effectLst/>
                <a:latin typeface="+mn-lt"/>
                <a:ea typeface="Arial" panose="020B0604020202020204" pitchFamily="34" charset="0"/>
              </a:rPr>
              <a:t>versterking van het onderwijs.</a:t>
            </a:r>
            <a:endParaRPr lang="en-NL" sz="900" dirty="0">
              <a:solidFill>
                <a:srgbClr val="003974"/>
              </a:solidFill>
              <a:effectLst/>
              <a:latin typeface="+mn-lt"/>
              <a:ea typeface="Arial" panose="020B0604020202020204" pitchFamily="34" charset="0"/>
            </a:endParaRPr>
          </a:p>
        </p:txBody>
      </p:sp>
      <p:pic>
        <p:nvPicPr>
          <p:cNvPr id="24" name="Picture 23" descr="A logo with blue and orange circles&#10;&#10;Description automatically generated">
            <a:extLst>
              <a:ext uri="{FF2B5EF4-FFF2-40B4-BE49-F238E27FC236}">
                <a16:creationId xmlns:a16="http://schemas.microsoft.com/office/drawing/2014/main" id="{706C05CE-2D30-DBF8-1674-A85BCD356C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856" y="5778260"/>
            <a:ext cx="1663988" cy="813972"/>
          </a:xfrm>
          <a:prstGeom prst="rect">
            <a:avLst/>
          </a:prstGeom>
        </p:spPr>
      </p:pic>
      <p:pic>
        <p:nvPicPr>
          <p:cNvPr id="33" name="Picture 32" descr="A logo of a car&#10;&#10;Description automatically generated">
            <a:extLst>
              <a:ext uri="{FF2B5EF4-FFF2-40B4-BE49-F238E27FC236}">
                <a16:creationId xmlns:a16="http://schemas.microsoft.com/office/drawing/2014/main" id="{902B76B0-8A53-9B87-C4A9-DE930334042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210" y="2878017"/>
            <a:ext cx="381000" cy="381000"/>
          </a:xfrm>
          <a:prstGeom prst="rect">
            <a:avLst/>
          </a:prstGeom>
        </p:spPr>
      </p:pic>
      <p:pic>
        <p:nvPicPr>
          <p:cNvPr id="48" name="Picture 47" descr="A circular logo with arrows&#10;&#10;Description automatically generated">
            <a:extLst>
              <a:ext uri="{FF2B5EF4-FFF2-40B4-BE49-F238E27FC236}">
                <a16:creationId xmlns:a16="http://schemas.microsoft.com/office/drawing/2014/main" id="{129983F2-99D7-2247-0E4B-8B07BEE1CBB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36" y="3325580"/>
            <a:ext cx="381000" cy="381000"/>
          </a:xfrm>
          <a:prstGeom prst="rect">
            <a:avLst/>
          </a:prstGeom>
        </p:spPr>
      </p:pic>
      <p:pic>
        <p:nvPicPr>
          <p:cNvPr id="50" name="Picture 49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D9064AD-2148-DEFB-C5A9-877C8139A22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36" y="583264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512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yellow and orange gradient&#10;&#10;Description automatically generated">
            <a:extLst>
              <a:ext uri="{FF2B5EF4-FFF2-40B4-BE49-F238E27FC236}">
                <a16:creationId xmlns:a16="http://schemas.microsoft.com/office/drawing/2014/main" id="{A2F2709E-42A3-BEAB-6B02-8AF3C36D36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3"/>
            <a:ext cx="12194978" cy="6856327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A6D3B42F-8106-ABA3-3F25-3705649FB3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0788" y="6050564"/>
            <a:ext cx="1711169" cy="628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E6F308-D364-C31C-BAEA-896E146AB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5467" y="-1"/>
            <a:ext cx="4473108" cy="4233334"/>
          </a:xfrm>
          <a:prstGeom prst="rect">
            <a:avLst/>
          </a:prstGeom>
        </p:spPr>
      </p:pic>
      <p:pic>
        <p:nvPicPr>
          <p:cNvPr id="6" name="Picture 5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FB9D761C-FD46-C5E4-0CD8-AC5F09049ED2}"/>
              </a:ext>
            </a:extLst>
          </p:cNvPr>
          <p:cNvPicPr>
            <a:picLocks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7484" y="659843"/>
            <a:ext cx="5537031" cy="5538314"/>
          </a:xfrm>
          <a:prstGeom prst="ellipse">
            <a:avLst/>
          </a:prstGeom>
        </p:spPr>
      </p:pic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B1F78F43-5495-A6F0-35ED-8976FCB163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94424" y="627425"/>
            <a:ext cx="5580000" cy="5580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algn="ctr" rtl="0">
              <a:defRPr sz="3200">
                <a:solidFill>
                  <a:schemeClr val="bg1"/>
                </a:solidFill>
              </a:defRPr>
            </a:lvl1pPr>
          </a:lstStyle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248110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F2709E-42A3-BEAB-6B02-8AF3C36D36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7953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8F329A-158F-B0CD-CA3A-006A44913B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0"/>
            <a:ext cx="4913375" cy="4301068"/>
          </a:xfrm>
          <a:prstGeom prst="rect">
            <a:avLst/>
          </a:prstGeom>
        </p:spPr>
      </p:pic>
      <p:pic>
        <p:nvPicPr>
          <p:cNvPr id="6" name="Picture 5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FB9D761C-FD46-C5E4-0CD8-AC5F09049ED2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7484" y="659843"/>
            <a:ext cx="5537031" cy="5538314"/>
          </a:xfrm>
          <a:prstGeom prst="ellipse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A6D3B42F-8106-ABA3-3F25-3705649FB34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0788" y="6050564"/>
            <a:ext cx="1711169" cy="628820"/>
          </a:xfrm>
          <a:prstGeom prst="rect">
            <a:avLst/>
          </a:prstGeom>
        </p:spPr>
      </p:pic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B1DCC55B-7CE4-F09D-62B4-8650D09331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94424" y="627425"/>
            <a:ext cx="5580000" cy="5580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algn="ctr" rtl="0">
              <a:defRPr sz="3200">
                <a:solidFill>
                  <a:schemeClr val="bg1"/>
                </a:solidFill>
              </a:defRPr>
            </a:lvl1pPr>
          </a:lstStyle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227417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yellow and orange gradient&#10;&#10;Description automatically generated">
            <a:extLst>
              <a:ext uri="{FF2B5EF4-FFF2-40B4-BE49-F238E27FC236}">
                <a16:creationId xmlns:a16="http://schemas.microsoft.com/office/drawing/2014/main" id="{0FF8EA71-36B0-B5FB-FEB4-5C05212354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3"/>
            <a:ext cx="12194978" cy="6856327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A6D3B42F-8106-ABA3-3F25-3705649FB3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0788" y="6050564"/>
            <a:ext cx="1711169" cy="628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05A442-EBD7-6326-233D-FB06A84AC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8438">
            <a:off x="9058638" y="-69579"/>
            <a:ext cx="4473108" cy="4233334"/>
          </a:xfrm>
          <a:prstGeom prst="rect">
            <a:avLst/>
          </a:prstGeom>
        </p:spPr>
      </p:pic>
      <p:pic>
        <p:nvPicPr>
          <p:cNvPr id="6" name="Picture 5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FB9D761C-FD46-C5E4-0CD8-AC5F09049ED2}"/>
              </a:ext>
            </a:extLst>
          </p:cNvPr>
          <p:cNvPicPr>
            <a:picLocks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6" r="-4"/>
          <a:stretch/>
        </p:blipFill>
        <p:spPr>
          <a:xfrm>
            <a:off x="2300171" y="905655"/>
            <a:ext cx="7591658" cy="504669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3F66C7-A16E-F51D-01ED-DEF2E1226E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95645" y="894345"/>
            <a:ext cx="7603200" cy="5058000"/>
          </a:xfrm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566644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F2709E-42A3-BEAB-6B02-8AF3C36D36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5553"/>
            <a:ext cx="12192000" cy="69035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8F329A-158F-B0CD-CA3A-006A44913B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1512" y="-46429"/>
            <a:ext cx="5538336" cy="4301068"/>
          </a:xfrm>
          <a:prstGeom prst="rect">
            <a:avLst/>
          </a:prstGeom>
        </p:spPr>
      </p:pic>
      <p:pic>
        <p:nvPicPr>
          <p:cNvPr id="6" name="Picture 5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FB9D761C-FD46-C5E4-0CD8-AC5F09049ED2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6" r="-4"/>
          <a:stretch/>
        </p:blipFill>
        <p:spPr>
          <a:xfrm>
            <a:off x="2300171" y="905655"/>
            <a:ext cx="7591658" cy="5046690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A6D3B42F-8106-ABA3-3F25-3705649FB34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0788" y="6050564"/>
            <a:ext cx="1711169" cy="628820"/>
          </a:xfrm>
          <a:prstGeom prst="rect">
            <a:avLst/>
          </a:prstGeom>
        </p:spPr>
      </p:pic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4214AE17-29B5-50D1-3A30-12722BD0C2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95645" y="894345"/>
            <a:ext cx="7603200" cy="5058000"/>
          </a:xfrm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51394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ine of colored wires&#10;&#10;Description automatically generated with medium confidence">
            <a:extLst>
              <a:ext uri="{FF2B5EF4-FFF2-40B4-BE49-F238E27FC236}">
                <a16:creationId xmlns:a16="http://schemas.microsoft.com/office/drawing/2014/main" id="{1F6F5C24-9A1B-C20F-4C97-2411D17DB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9497">
            <a:off x="4076328" y="-4388220"/>
            <a:ext cx="6528661" cy="6858000"/>
          </a:xfrm>
          <a:prstGeom prst="rect">
            <a:avLst/>
          </a:prstGeom>
        </p:spPr>
      </p:pic>
      <p:pic>
        <p:nvPicPr>
          <p:cNvPr id="26" name="Picture 25" descr="A group of children playing hopscotch&#10;&#10;Description automatically generated">
            <a:extLst>
              <a:ext uri="{FF2B5EF4-FFF2-40B4-BE49-F238E27FC236}">
                <a16:creationId xmlns:a16="http://schemas.microsoft.com/office/drawing/2014/main" id="{BB0E7D64-A160-63A4-5CA7-0BDDB5861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2412" y="1300435"/>
            <a:ext cx="5589588" cy="4678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A2A791-268C-B452-FBA3-9FE294F096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0788" y="6050564"/>
            <a:ext cx="1711169" cy="628819"/>
          </a:xfrm>
          <a:prstGeom prst="rect">
            <a:avLst/>
          </a:prstGeom>
        </p:spPr>
      </p:pic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925D3923-FEDF-C10A-6DD1-27DDF1E4E3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353" y="6338087"/>
            <a:ext cx="4452119" cy="349250"/>
          </a:xfrm>
        </p:spPr>
        <p:txBody>
          <a:bodyPr>
            <a:noAutofit/>
          </a:bodyPr>
          <a:lstStyle>
            <a:lvl1pPr marL="0" indent="0">
              <a:buNone/>
              <a:tabLst>
                <a:tab pos="525463" algn="l"/>
              </a:tabLst>
              <a:defRPr sz="1400">
                <a:solidFill>
                  <a:srgbClr val="003974"/>
                </a:solidFill>
              </a:defRPr>
            </a:lvl1pPr>
          </a:lstStyle>
          <a:p>
            <a:pPr lvl="0"/>
            <a:r>
              <a:rPr lang="en-GB" dirty="0"/>
              <a:t>1. 	</a:t>
            </a:r>
            <a:r>
              <a:rPr lang="en-GB" dirty="0" err="1"/>
              <a:t>Invoegen</a:t>
            </a:r>
            <a:r>
              <a:rPr lang="en-GB" dirty="0"/>
              <a:t> | </a:t>
            </a:r>
            <a:r>
              <a:rPr lang="en-GB" dirty="0" err="1"/>
              <a:t>Koptekst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voettekst</a:t>
            </a:r>
            <a:endParaRPr lang="en-NL" dirty="0"/>
          </a:p>
        </p:txBody>
      </p:sp>
      <p:pic>
        <p:nvPicPr>
          <p:cNvPr id="14" name="Picture 13" descr="A logo with blue and orange circles&#10;&#10;Description automatically generated">
            <a:extLst>
              <a:ext uri="{FF2B5EF4-FFF2-40B4-BE49-F238E27FC236}">
                <a16:creationId xmlns:a16="http://schemas.microsoft.com/office/drawing/2014/main" id="{F9263298-2C2E-C243-D9F2-984B35EC6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9799" y="160325"/>
            <a:ext cx="2140527" cy="1047080"/>
          </a:xfrm>
          <a:prstGeom prst="rect">
            <a:avLst/>
          </a:prstGeom>
        </p:spPr>
      </p:pic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B78F1D5B-9386-F8E3-4849-355503F719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83866"/>
            <a:ext cx="3877685" cy="523539"/>
          </a:xfrm>
        </p:spPr>
        <p:txBody>
          <a:bodyPr>
            <a:normAutofit/>
          </a:bodyPr>
          <a:lstStyle>
            <a:lvl1pPr marL="0" indent="0">
              <a:buNone/>
              <a:defRPr sz="3400" b="1">
                <a:solidFill>
                  <a:srgbClr val="003974"/>
                </a:solidFill>
              </a:defRPr>
            </a:lvl1pPr>
          </a:lstStyle>
          <a:p>
            <a:pPr lvl="0"/>
            <a:r>
              <a:rPr lang="en-GB" dirty="0" err="1"/>
              <a:t>Voeg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</a:t>
            </a:r>
            <a:r>
              <a:rPr lang="en-GB" dirty="0" err="1"/>
              <a:t>titel</a:t>
            </a:r>
            <a:r>
              <a:rPr lang="en-GB" dirty="0"/>
              <a:t> in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A1D25CE6-4E2A-90B6-EDB8-09FC204906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8" y="1371600"/>
            <a:ext cx="5380258" cy="68477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noProof="0" dirty="0"/>
              <a:t>Introductietekst…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B5AA8ECD-A4DC-5D90-522D-D46A672D77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9" y="2296633"/>
            <a:ext cx="5380258" cy="3189767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BBE2C831-7601-176D-5BF8-CCBBDA51BA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02413" y="1289803"/>
            <a:ext cx="5589587" cy="4678363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957249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roup of children playing hopscotch&#10;&#10;Description automatically generated">
            <a:extLst>
              <a:ext uri="{FF2B5EF4-FFF2-40B4-BE49-F238E27FC236}">
                <a16:creationId xmlns:a16="http://schemas.microsoft.com/office/drawing/2014/main" id="{BB0E7D64-A160-63A4-5CA7-0BDDB5861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2412" y="0"/>
            <a:ext cx="5589588" cy="6857999"/>
          </a:xfrm>
          <a:prstGeom prst="rect">
            <a:avLst/>
          </a:prstGeom>
        </p:spPr>
      </p:pic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925D3923-FEDF-C10A-6DD1-27DDF1E4E3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353" y="6338087"/>
            <a:ext cx="4452119" cy="349250"/>
          </a:xfrm>
        </p:spPr>
        <p:txBody>
          <a:bodyPr>
            <a:noAutofit/>
          </a:bodyPr>
          <a:lstStyle>
            <a:lvl1pPr marL="0" indent="0">
              <a:buNone/>
              <a:tabLst>
                <a:tab pos="525463" algn="l"/>
              </a:tabLst>
              <a:defRPr sz="1400">
                <a:solidFill>
                  <a:srgbClr val="003974"/>
                </a:solidFill>
              </a:defRPr>
            </a:lvl1pPr>
          </a:lstStyle>
          <a:p>
            <a:pPr lvl="0"/>
            <a:r>
              <a:rPr lang="en-GB" dirty="0"/>
              <a:t>1. 	</a:t>
            </a:r>
            <a:r>
              <a:rPr lang="en-GB" dirty="0" err="1"/>
              <a:t>Invoegen</a:t>
            </a:r>
            <a:r>
              <a:rPr lang="en-GB" dirty="0"/>
              <a:t> | </a:t>
            </a:r>
            <a:r>
              <a:rPr lang="en-GB" dirty="0" err="1"/>
              <a:t>Koptekst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voettekst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B78F1D5B-9386-F8E3-4849-355503F719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83866"/>
            <a:ext cx="3877685" cy="523539"/>
          </a:xfrm>
        </p:spPr>
        <p:txBody>
          <a:bodyPr>
            <a:normAutofit/>
          </a:bodyPr>
          <a:lstStyle>
            <a:lvl1pPr marL="0" indent="0">
              <a:buNone/>
              <a:defRPr sz="3400" b="1">
                <a:solidFill>
                  <a:srgbClr val="003974"/>
                </a:solidFill>
              </a:defRPr>
            </a:lvl1pPr>
          </a:lstStyle>
          <a:p>
            <a:pPr lvl="0"/>
            <a:r>
              <a:rPr lang="en-GB" dirty="0" err="1"/>
              <a:t>Voeg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</a:t>
            </a:r>
            <a:r>
              <a:rPr lang="en-GB" dirty="0" err="1"/>
              <a:t>titel</a:t>
            </a:r>
            <a:r>
              <a:rPr lang="en-GB" dirty="0"/>
              <a:t> in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A1D25CE6-4E2A-90B6-EDB8-09FC204906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8" y="1371600"/>
            <a:ext cx="5400674" cy="68477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noProof="0" dirty="0"/>
              <a:t>Introductietekst…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B5AA8ECD-A4DC-5D90-522D-D46A672D77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9" y="2296633"/>
            <a:ext cx="5400674" cy="3189767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A1D72F-2877-28E1-7802-3E45345172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02413" y="0"/>
            <a:ext cx="5589587" cy="6858000"/>
          </a:xfrm>
        </p:spPr>
        <p:txBody>
          <a:bodyPr numCol="1" anchor="ctr">
            <a:norm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9178443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907A59-899F-C1BD-172C-07A6D7025267}"/>
              </a:ext>
            </a:extLst>
          </p:cNvPr>
          <p:cNvSpPr/>
          <p:nvPr userDrawn="1"/>
        </p:nvSpPr>
        <p:spPr>
          <a:xfrm>
            <a:off x="5082363" y="0"/>
            <a:ext cx="7109637" cy="6854653"/>
          </a:xfrm>
          <a:prstGeom prst="rect">
            <a:avLst/>
          </a:prstGeom>
          <a:solidFill>
            <a:srgbClr val="0039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2" name="Picture 1" descr="A logo with blue and orange circles&#10;&#10;Description automatically generated">
            <a:extLst>
              <a:ext uri="{FF2B5EF4-FFF2-40B4-BE49-F238E27FC236}">
                <a16:creationId xmlns:a16="http://schemas.microsoft.com/office/drawing/2014/main" id="{EF95820A-B426-A7C3-16C2-9DD3F9D208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72" y="162490"/>
            <a:ext cx="4241045" cy="1056709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BE7C3CD9-A372-42A3-E7A3-114BF2FB3A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0788" y="6050564"/>
            <a:ext cx="1711169" cy="628820"/>
          </a:xfrm>
          <a:prstGeom prst="rect">
            <a:avLst/>
          </a:prstGeom>
        </p:spPr>
      </p:pic>
      <p:pic>
        <p:nvPicPr>
          <p:cNvPr id="8" name="Picture 7" descr="A colorful lines and a ball&#10;&#10;Description automatically generated">
            <a:extLst>
              <a:ext uri="{FF2B5EF4-FFF2-40B4-BE49-F238E27FC236}">
                <a16:creationId xmlns:a16="http://schemas.microsoft.com/office/drawing/2014/main" id="{B439F95E-0B9E-2FF1-8210-9C26B841B3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2363" y="-14574"/>
            <a:ext cx="7141536" cy="606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96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907A59-899F-C1BD-172C-07A6D7025267}"/>
              </a:ext>
            </a:extLst>
          </p:cNvPr>
          <p:cNvSpPr/>
          <p:nvPr userDrawn="1"/>
        </p:nvSpPr>
        <p:spPr>
          <a:xfrm>
            <a:off x="8055980" y="0"/>
            <a:ext cx="4136020" cy="6854653"/>
          </a:xfrm>
          <a:prstGeom prst="rect">
            <a:avLst/>
          </a:prstGeom>
          <a:solidFill>
            <a:srgbClr val="0039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D29BDD-2A4F-7550-C7AF-6C3950EDB3C8}"/>
              </a:ext>
            </a:extLst>
          </p:cNvPr>
          <p:cNvSpPr/>
          <p:nvPr userDrawn="1"/>
        </p:nvSpPr>
        <p:spPr>
          <a:xfrm>
            <a:off x="0" y="4600426"/>
            <a:ext cx="5252720" cy="22575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3200"/>
          </a:p>
        </p:txBody>
      </p:sp>
      <p:pic>
        <p:nvPicPr>
          <p:cNvPr id="2" name="Picture 1" descr="A logo with blue and orange circles&#10;&#10;Description automatically generated">
            <a:extLst>
              <a:ext uri="{FF2B5EF4-FFF2-40B4-BE49-F238E27FC236}">
                <a16:creationId xmlns:a16="http://schemas.microsoft.com/office/drawing/2014/main" id="{EF95820A-B426-A7C3-16C2-9DD3F9D208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547" y="162490"/>
            <a:ext cx="4241045" cy="1056709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BE7C3CD9-A372-42A3-E7A3-114BF2FB3A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0788" y="6050564"/>
            <a:ext cx="1711169" cy="62882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1BADC7-206E-038D-6734-608F9E1613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493" y="1967696"/>
            <a:ext cx="3691701" cy="245383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00397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Contact </a:t>
            </a:r>
            <a:r>
              <a:rPr lang="en-US" dirty="0" err="1"/>
              <a:t>Informatie</a:t>
            </a:r>
            <a:endParaRPr lang="nl-NL" noProof="0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3767FC5-6124-CF11-A6F7-48DE019D4A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493" y="5425530"/>
            <a:ext cx="3870908" cy="1064871"/>
          </a:xfrm>
        </p:spPr>
        <p:txBody>
          <a:bodyPr>
            <a:normAutofit/>
          </a:bodyPr>
          <a:lstStyle>
            <a:lvl1pPr marL="0" indent="0">
              <a:lnSpc>
                <a:spcPct val="6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Meer </a:t>
            </a:r>
            <a:r>
              <a:rPr lang="en-US" dirty="0" err="1"/>
              <a:t>weten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37255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77BFD6-0C31-A3E8-23DD-D3F49DD21A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58" y="0"/>
            <a:ext cx="12197953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D74242-8A9A-27F5-C3F6-13C20849B6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88" y="0"/>
            <a:ext cx="12212045" cy="68659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F24F15-1436-C49A-D2BC-22C5AF861FA9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7512" y="1500291"/>
            <a:ext cx="4668674" cy="4669756"/>
          </a:xfrm>
          <a:prstGeom prst="ellipse">
            <a:avLst/>
          </a:prstGeom>
        </p:spPr>
      </p:pic>
      <p:pic>
        <p:nvPicPr>
          <p:cNvPr id="16" name="Picture 15" descr="A logo with blue and orange circles&#10;&#10;Description automatically generated">
            <a:extLst>
              <a:ext uri="{FF2B5EF4-FFF2-40B4-BE49-F238E27FC236}">
                <a16:creationId xmlns:a16="http://schemas.microsoft.com/office/drawing/2014/main" id="{F03BDE2F-CD42-B4AE-9AB0-923E35410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72" y="162490"/>
            <a:ext cx="4241045" cy="1056709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4E2877E-A9BB-46FD-BB82-2C76333C1D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354" y="6338087"/>
            <a:ext cx="3755838" cy="3492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3974"/>
                </a:solidFill>
              </a:defRPr>
            </a:lvl1pPr>
          </a:lstStyle>
          <a:p>
            <a:pPr lvl="0"/>
            <a:r>
              <a:rPr lang="en-GB" dirty="0"/>
              <a:t>Datum: xx-xx-</a:t>
            </a:r>
            <a:r>
              <a:rPr lang="en-GB" dirty="0" err="1"/>
              <a:t>xxxx</a:t>
            </a:r>
            <a:endParaRPr lang="en-NL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63F75AF3-3F53-08C6-0839-B6911F2B36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21557" y="1508216"/>
            <a:ext cx="4655817" cy="4661831"/>
          </a:xfrm>
          <a:prstGeom prst="ellipse">
            <a:avLst/>
          </a:prstGeom>
        </p:spPr>
        <p:txBody>
          <a:bodyPr anchor="ctr"/>
          <a:lstStyle>
            <a:lvl1pPr algn="ctr" rtl="0">
              <a:defRPr>
                <a:solidFill>
                  <a:schemeClr val="bg1"/>
                </a:solidFill>
              </a:defRPr>
            </a:lvl1pPr>
          </a:lstStyle>
          <a:p>
            <a:endParaRPr lang="en-NL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5062702-FA32-3D92-296C-72105F9C13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5354" y="1638315"/>
            <a:ext cx="4683760" cy="1528311"/>
          </a:xfrm>
        </p:spPr>
        <p:txBody>
          <a:bodyPr anchor="b">
            <a:normAutofit/>
          </a:bodyPr>
          <a:lstStyle>
            <a:lvl1pPr algn="l">
              <a:defRPr sz="3400" b="1" i="0" baseline="0">
                <a:solidFill>
                  <a:srgbClr val="00397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Titel van de presentatie</a:t>
            </a:r>
            <a:endParaRPr lang="nl-NL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113EACA1-6049-BFAC-383E-BEACBE4EAF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5354" y="3174549"/>
            <a:ext cx="4683760" cy="610193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C1272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Subtitel</a:t>
            </a:r>
            <a:endParaRPr lang="nl-NL" dirty="0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40F6B26B-2286-E25B-6769-A0E90B7EC97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0788" y="6050564"/>
            <a:ext cx="1711169" cy="62882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A3CE9C-892C-E389-3EB1-2F18E01AFD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354" y="3935392"/>
            <a:ext cx="3761738" cy="86954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3974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Naam </a:t>
            </a:r>
            <a:r>
              <a:rPr lang="nl-NL" noProof="0" dirty="0"/>
              <a:t>spreker</a:t>
            </a:r>
          </a:p>
        </p:txBody>
      </p:sp>
    </p:spTree>
    <p:extLst>
      <p:ext uri="{BB962C8B-B14F-4D97-AF65-F5344CB8AC3E}">
        <p14:creationId xmlns:p14="http://schemas.microsoft.com/office/powerpoint/2010/main" val="21575212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A2A791-268C-B452-FBA3-9FE294F096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0788" y="6050564"/>
            <a:ext cx="1711169" cy="628819"/>
          </a:xfrm>
          <a:prstGeom prst="rect">
            <a:avLst/>
          </a:prstGeom>
        </p:spPr>
      </p:pic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925D3923-FEDF-C10A-6DD1-27DDF1E4E3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353" y="6338087"/>
            <a:ext cx="4452119" cy="349250"/>
          </a:xfrm>
        </p:spPr>
        <p:txBody>
          <a:bodyPr>
            <a:noAutofit/>
          </a:bodyPr>
          <a:lstStyle>
            <a:lvl1pPr marL="0" indent="0">
              <a:buNone/>
              <a:tabLst>
                <a:tab pos="525463" algn="l"/>
              </a:tabLst>
              <a:defRPr sz="1400">
                <a:solidFill>
                  <a:srgbClr val="003974"/>
                </a:solidFill>
              </a:defRPr>
            </a:lvl1pPr>
          </a:lstStyle>
          <a:p>
            <a:pPr lvl="0"/>
            <a:r>
              <a:rPr lang="en-GB" dirty="0"/>
              <a:t>1. 	</a:t>
            </a:r>
            <a:r>
              <a:rPr lang="en-GB" dirty="0" err="1"/>
              <a:t>Invoegen</a:t>
            </a:r>
            <a:r>
              <a:rPr lang="en-GB" dirty="0"/>
              <a:t> | </a:t>
            </a:r>
            <a:r>
              <a:rPr lang="en-GB" dirty="0" err="1"/>
              <a:t>Koptekst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voettekst</a:t>
            </a:r>
            <a:endParaRPr lang="en-NL" dirty="0"/>
          </a:p>
        </p:txBody>
      </p:sp>
      <p:pic>
        <p:nvPicPr>
          <p:cNvPr id="14" name="Picture 13" descr="A logo with blue and orange circles&#10;&#10;Description automatically generated">
            <a:extLst>
              <a:ext uri="{FF2B5EF4-FFF2-40B4-BE49-F238E27FC236}">
                <a16:creationId xmlns:a16="http://schemas.microsoft.com/office/drawing/2014/main" id="{F9263298-2C2E-C243-D9F2-984B35EC6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9799" y="160325"/>
            <a:ext cx="2140527" cy="1047080"/>
          </a:xfrm>
          <a:prstGeom prst="rect">
            <a:avLst/>
          </a:prstGeom>
        </p:spPr>
      </p:pic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B78F1D5B-9386-F8E3-4849-355503F719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83866"/>
            <a:ext cx="5941267" cy="523539"/>
          </a:xfrm>
        </p:spPr>
        <p:txBody>
          <a:bodyPr>
            <a:normAutofit/>
          </a:bodyPr>
          <a:lstStyle>
            <a:lvl1pPr marL="0" indent="0">
              <a:buNone/>
              <a:defRPr sz="3400" b="1">
                <a:solidFill>
                  <a:srgbClr val="003974"/>
                </a:solidFill>
              </a:defRPr>
            </a:lvl1pPr>
          </a:lstStyle>
          <a:p>
            <a:pPr lvl="0"/>
            <a:r>
              <a:rPr lang="en-GB" dirty="0" err="1"/>
              <a:t>Voeg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</a:t>
            </a:r>
            <a:r>
              <a:rPr lang="en-GB" dirty="0" err="1"/>
              <a:t>titel</a:t>
            </a:r>
            <a:r>
              <a:rPr lang="en-GB" dirty="0"/>
              <a:t> in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A1D25CE6-4E2A-90B6-EDB8-09FC204906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8" y="1371600"/>
            <a:ext cx="7836380" cy="68477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noProof="0" dirty="0"/>
              <a:t>Introductietekst…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B5AA8ECD-A4DC-5D90-522D-D46A672D77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2296633"/>
            <a:ext cx="6805021" cy="3189767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01119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A2A791-268C-B452-FBA3-9FE294F096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0788" y="6050564"/>
            <a:ext cx="1711169" cy="628819"/>
          </a:xfrm>
          <a:prstGeom prst="rect">
            <a:avLst/>
          </a:prstGeom>
        </p:spPr>
      </p:pic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925D3923-FEDF-C10A-6DD1-27DDF1E4E3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353" y="6338087"/>
            <a:ext cx="4452119" cy="349250"/>
          </a:xfrm>
        </p:spPr>
        <p:txBody>
          <a:bodyPr>
            <a:noAutofit/>
          </a:bodyPr>
          <a:lstStyle>
            <a:lvl1pPr marL="0" indent="0">
              <a:buNone/>
              <a:tabLst>
                <a:tab pos="525463" algn="l"/>
              </a:tabLst>
              <a:defRPr sz="1400">
                <a:solidFill>
                  <a:srgbClr val="003974"/>
                </a:solidFill>
              </a:defRPr>
            </a:lvl1pPr>
          </a:lstStyle>
          <a:p>
            <a:pPr lvl="0"/>
            <a:r>
              <a:rPr lang="en-GB" dirty="0"/>
              <a:t>1. 	</a:t>
            </a:r>
            <a:r>
              <a:rPr lang="en-GB" dirty="0" err="1"/>
              <a:t>Invoegen</a:t>
            </a:r>
            <a:r>
              <a:rPr lang="en-GB" dirty="0"/>
              <a:t> | </a:t>
            </a:r>
            <a:r>
              <a:rPr lang="en-GB" dirty="0" err="1"/>
              <a:t>Koptekst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voettekst</a:t>
            </a:r>
            <a:endParaRPr lang="en-NL" dirty="0"/>
          </a:p>
        </p:txBody>
      </p:sp>
      <p:pic>
        <p:nvPicPr>
          <p:cNvPr id="14" name="Picture 13" descr="A logo with blue and orange circles&#10;&#10;Description automatically generated">
            <a:extLst>
              <a:ext uri="{FF2B5EF4-FFF2-40B4-BE49-F238E27FC236}">
                <a16:creationId xmlns:a16="http://schemas.microsoft.com/office/drawing/2014/main" id="{F9263298-2C2E-C243-D9F2-984B35EC6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9799" y="160325"/>
            <a:ext cx="2140527" cy="1047080"/>
          </a:xfrm>
          <a:prstGeom prst="rect">
            <a:avLst/>
          </a:prstGeom>
        </p:spPr>
      </p:pic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B78F1D5B-9386-F8E3-4849-355503F719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83866"/>
            <a:ext cx="5941267" cy="523539"/>
          </a:xfrm>
        </p:spPr>
        <p:txBody>
          <a:bodyPr>
            <a:normAutofit/>
          </a:bodyPr>
          <a:lstStyle>
            <a:lvl1pPr marL="0" indent="0">
              <a:buNone/>
              <a:defRPr sz="3400" b="1">
                <a:solidFill>
                  <a:srgbClr val="003974"/>
                </a:solidFill>
              </a:defRPr>
            </a:lvl1pPr>
          </a:lstStyle>
          <a:p>
            <a:pPr lvl="0"/>
            <a:r>
              <a:rPr lang="en-GB" dirty="0" err="1"/>
              <a:t>Voeg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</a:t>
            </a:r>
            <a:r>
              <a:rPr lang="en-GB" dirty="0" err="1"/>
              <a:t>titel</a:t>
            </a:r>
            <a:r>
              <a:rPr lang="en-GB" dirty="0"/>
              <a:t> in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A1D25CE6-4E2A-90B6-EDB8-09FC204906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8" y="1371600"/>
            <a:ext cx="7836380" cy="68477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noProof="0" dirty="0"/>
              <a:t>Introductietekst…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B5AA8ECD-A4DC-5D90-522D-D46A672D77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2296633"/>
            <a:ext cx="6805021" cy="3189767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</p:txBody>
      </p:sp>
      <p:pic>
        <p:nvPicPr>
          <p:cNvPr id="2" name="Picture 4" descr="A line of colored wires&#10;&#10;Description automatically generated with medium confidence">
            <a:extLst>
              <a:ext uri="{FF2B5EF4-FFF2-40B4-BE49-F238E27FC236}">
                <a16:creationId xmlns:a16="http://schemas.microsoft.com/office/drawing/2014/main" id="{F9B83614-2B29-8036-5020-678E719635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4420">
            <a:off x="7361197" y="2233444"/>
            <a:ext cx="7387825" cy="776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702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, Conten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139099-3BAC-6FC2-376E-F49C22AC7351}"/>
              </a:ext>
            </a:extLst>
          </p:cNvPr>
          <p:cNvSpPr/>
          <p:nvPr userDrawn="1"/>
        </p:nvSpPr>
        <p:spPr>
          <a:xfrm>
            <a:off x="5150224" y="-1"/>
            <a:ext cx="7041776" cy="6858001"/>
          </a:xfrm>
          <a:prstGeom prst="rect">
            <a:avLst/>
          </a:prstGeom>
          <a:solidFill>
            <a:schemeClr val="accent5">
              <a:alpha val="3982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2957E5E4-0B02-BD27-43EB-EEE0A7F0E956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150223" y="1016000"/>
            <a:ext cx="6624264" cy="4789488"/>
          </a:xfrm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endParaRPr lang="en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A2A791-268C-B452-FBA3-9FE294F096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0788" y="6050564"/>
            <a:ext cx="1711169" cy="628819"/>
          </a:xfrm>
          <a:prstGeom prst="rect">
            <a:avLst/>
          </a:prstGeom>
        </p:spPr>
      </p:pic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925D3923-FEDF-C10A-6DD1-27DDF1E4E3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353" y="6338087"/>
            <a:ext cx="4452119" cy="349250"/>
          </a:xfrm>
        </p:spPr>
        <p:txBody>
          <a:bodyPr>
            <a:noAutofit/>
          </a:bodyPr>
          <a:lstStyle>
            <a:lvl1pPr marL="0" indent="0">
              <a:buNone/>
              <a:tabLst>
                <a:tab pos="525463" algn="l"/>
              </a:tabLst>
              <a:defRPr sz="1400">
                <a:solidFill>
                  <a:srgbClr val="003974"/>
                </a:solidFill>
              </a:defRPr>
            </a:lvl1pPr>
          </a:lstStyle>
          <a:p>
            <a:pPr lvl="0"/>
            <a:r>
              <a:rPr lang="en-GB" dirty="0"/>
              <a:t>1. 	</a:t>
            </a:r>
            <a:r>
              <a:rPr lang="en-GB" dirty="0" err="1"/>
              <a:t>Invoegen</a:t>
            </a:r>
            <a:r>
              <a:rPr lang="en-GB" dirty="0"/>
              <a:t> | </a:t>
            </a:r>
            <a:r>
              <a:rPr lang="en-GB" dirty="0" err="1"/>
              <a:t>Koptekst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voettekst</a:t>
            </a:r>
            <a:endParaRPr lang="en-NL" dirty="0"/>
          </a:p>
        </p:txBody>
      </p:sp>
      <p:pic>
        <p:nvPicPr>
          <p:cNvPr id="14" name="Picture 13" descr="A logo with blue and orange circles&#10;&#10;Description automatically generated">
            <a:extLst>
              <a:ext uri="{FF2B5EF4-FFF2-40B4-BE49-F238E27FC236}">
                <a16:creationId xmlns:a16="http://schemas.microsoft.com/office/drawing/2014/main" id="{F9263298-2C2E-C243-D9F2-984B35EC6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9799" y="160325"/>
            <a:ext cx="2140527" cy="1047080"/>
          </a:xfrm>
          <a:prstGeom prst="rect">
            <a:avLst/>
          </a:prstGeom>
        </p:spPr>
      </p:pic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B78F1D5B-9386-F8E3-4849-355503F719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83866"/>
            <a:ext cx="3986855" cy="523539"/>
          </a:xfrm>
        </p:spPr>
        <p:txBody>
          <a:bodyPr>
            <a:normAutofit/>
          </a:bodyPr>
          <a:lstStyle>
            <a:lvl1pPr marL="0" indent="0">
              <a:buNone/>
              <a:defRPr sz="3400" b="1">
                <a:solidFill>
                  <a:srgbClr val="003974"/>
                </a:solidFill>
              </a:defRPr>
            </a:lvl1pPr>
          </a:lstStyle>
          <a:p>
            <a:pPr lvl="0"/>
            <a:r>
              <a:rPr lang="en-GB" dirty="0" err="1"/>
              <a:t>Voeg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</a:t>
            </a:r>
            <a:r>
              <a:rPr lang="en-GB" dirty="0" err="1"/>
              <a:t>titel</a:t>
            </a:r>
            <a:r>
              <a:rPr lang="en-GB" dirty="0"/>
              <a:t> in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B5AA8ECD-A4DC-5D90-522D-D46A672D77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371600"/>
            <a:ext cx="3986855" cy="4433887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CF5EC760-1BCD-BCDF-C27F-122F63654FB0}"/>
              </a:ext>
            </a:extLst>
          </p:cNvPr>
          <p:cNvGrpSpPr/>
          <p:nvPr userDrawn="1"/>
        </p:nvGrpSpPr>
        <p:grpSpPr>
          <a:xfrm>
            <a:off x="12722075" y="-994636"/>
            <a:ext cx="4646144" cy="9722857"/>
            <a:chOff x="12764278" y="1380931"/>
            <a:chExt cx="4646144" cy="9719886"/>
          </a:xfrm>
        </p:grpSpPr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A945A279-5382-A2BF-81FB-90E1D0A0287E}"/>
                </a:ext>
              </a:extLst>
            </p:cNvPr>
            <p:cNvSpPr txBox="1"/>
            <p:nvPr/>
          </p:nvSpPr>
          <p:spPr>
            <a:xfrm>
              <a:off x="12764278" y="1380931"/>
              <a:ext cx="3470987" cy="923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Wanneer je een grafiek invoegt kun je het grafiek type wijzigen. Kies voor het grafieksjabloon:</a:t>
              </a:r>
            </a:p>
          </p:txBody>
        </p:sp>
        <p:pic>
          <p:nvPicPr>
            <p:cNvPr id="6" name="Tijdelijke aanduiding voor grafiek 19">
              <a:extLst>
                <a:ext uri="{FF2B5EF4-FFF2-40B4-BE49-F238E27FC236}">
                  <a16:creationId xmlns:a16="http://schemas.microsoft.com/office/drawing/2014/main" id="{631413A4-3BAC-FC7E-DA7C-8CB5B508D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12371" y="2584110"/>
              <a:ext cx="1612900" cy="2882900"/>
            </a:xfrm>
            <a:prstGeom prst="rect">
              <a:avLst/>
            </a:prstGeom>
          </p:spPr>
        </p:pic>
        <p:cxnSp>
          <p:nvCxnSpPr>
            <p:cNvPr id="7" name="Rechte verbindingslijn met pijl 6">
              <a:extLst>
                <a:ext uri="{FF2B5EF4-FFF2-40B4-BE49-F238E27FC236}">
                  <a16:creationId xmlns:a16="http://schemas.microsoft.com/office/drawing/2014/main" id="{2C23C7F2-6BE5-3304-882F-DB72C9912578}"/>
                </a:ext>
              </a:extLst>
            </p:cNvPr>
            <p:cNvCxnSpPr/>
            <p:nvPr/>
          </p:nvCxnSpPr>
          <p:spPr>
            <a:xfrm>
              <a:off x="13193873" y="5309865"/>
              <a:ext cx="64912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D8D72E0E-E882-BDF8-A3C0-F79152A4E0B9}"/>
                </a:ext>
              </a:extLst>
            </p:cNvPr>
            <p:cNvSpPr txBox="1"/>
            <p:nvPr/>
          </p:nvSpPr>
          <p:spPr>
            <a:xfrm>
              <a:off x="12764278" y="5747141"/>
              <a:ext cx="4646144" cy="53536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Er verschijnt een Excel pop-up.</a:t>
              </a:r>
              <a:br>
                <a:rPr lang="nl-NL" dirty="0"/>
              </a:br>
              <a:r>
                <a:rPr lang="nl-NL" dirty="0"/>
                <a:t>In de Excel tabel plaats je je data.</a:t>
              </a:r>
            </a:p>
            <a:p>
              <a:r>
                <a:rPr lang="nl-NL" dirty="0"/>
                <a:t>Sluit Excel af en bekijk de grafiek in PowerPoint.</a:t>
              </a:r>
            </a:p>
            <a:p>
              <a:endParaRPr lang="nl-NL" dirty="0"/>
            </a:p>
            <a:p>
              <a:r>
                <a:rPr lang="nl-NL" b="1" dirty="0"/>
                <a:t>Uiterlijk aanpassen?</a:t>
              </a:r>
              <a:br>
                <a:rPr lang="nl-NL" dirty="0"/>
              </a:br>
              <a:r>
                <a:rPr lang="nl-NL" dirty="0"/>
                <a:t>Door de grafiek te selecteren verschijnen</a:t>
              </a:r>
            </a:p>
            <a:p>
              <a:r>
                <a:rPr lang="nl-NL" dirty="0"/>
                <a:t>ontwerpopties in de bovenste balk van</a:t>
              </a:r>
              <a:br>
                <a:rPr lang="nl-NL" dirty="0"/>
              </a:br>
              <a:r>
                <a:rPr lang="nl-NL" dirty="0"/>
                <a:t>PowerPoint.</a:t>
              </a:r>
            </a:p>
            <a:p>
              <a:endParaRPr lang="nl-NL" dirty="0"/>
            </a:p>
            <a:p>
              <a:r>
                <a:rPr lang="nl-NL" b="1" dirty="0"/>
                <a:t>Data aanpassen?</a:t>
              </a:r>
            </a:p>
            <a:p>
              <a:r>
                <a:rPr lang="nl-NL" dirty="0"/>
                <a:t>Selecteer de grafiek en gebruik </a:t>
              </a:r>
            </a:p>
            <a:p>
              <a:r>
                <a:rPr lang="nl-NL" dirty="0"/>
                <a:t>de knoppen in de bovenste balk</a:t>
              </a:r>
              <a:br>
                <a:rPr lang="nl-NL" dirty="0"/>
              </a:br>
              <a:r>
                <a:rPr lang="nl-NL" dirty="0"/>
                <a:t>om terug te gaan naar Excel: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</p:txBody>
        </p:sp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B524DF7B-525C-0F63-7B0C-E0FA44C1A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813741" y="9743958"/>
              <a:ext cx="2020414" cy="8363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33347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A2A791-268C-B452-FBA3-9FE294F096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0788" y="6050564"/>
            <a:ext cx="1711169" cy="628819"/>
          </a:xfrm>
          <a:prstGeom prst="rect">
            <a:avLst/>
          </a:prstGeom>
        </p:spPr>
      </p:pic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925D3923-FEDF-C10A-6DD1-27DDF1E4E3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353" y="6338087"/>
            <a:ext cx="4452119" cy="349250"/>
          </a:xfrm>
        </p:spPr>
        <p:txBody>
          <a:bodyPr>
            <a:noAutofit/>
          </a:bodyPr>
          <a:lstStyle>
            <a:lvl1pPr marL="0" indent="0">
              <a:buNone/>
              <a:tabLst>
                <a:tab pos="525463" algn="l"/>
              </a:tabLst>
              <a:defRPr sz="1400">
                <a:solidFill>
                  <a:srgbClr val="003974"/>
                </a:solidFill>
              </a:defRPr>
            </a:lvl1pPr>
          </a:lstStyle>
          <a:p>
            <a:pPr lvl="0"/>
            <a:r>
              <a:rPr lang="en-GB" dirty="0"/>
              <a:t>1. 	</a:t>
            </a:r>
            <a:r>
              <a:rPr lang="en-GB" dirty="0" err="1"/>
              <a:t>Invoegen</a:t>
            </a:r>
            <a:r>
              <a:rPr lang="en-GB" dirty="0"/>
              <a:t> | </a:t>
            </a:r>
            <a:r>
              <a:rPr lang="en-GB" dirty="0" err="1"/>
              <a:t>Koptekst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voettekst</a:t>
            </a:r>
            <a:endParaRPr lang="en-NL" dirty="0"/>
          </a:p>
        </p:txBody>
      </p:sp>
      <p:pic>
        <p:nvPicPr>
          <p:cNvPr id="14" name="Picture 13" descr="A logo with blue and orange circles&#10;&#10;Description automatically generated">
            <a:extLst>
              <a:ext uri="{FF2B5EF4-FFF2-40B4-BE49-F238E27FC236}">
                <a16:creationId xmlns:a16="http://schemas.microsoft.com/office/drawing/2014/main" id="{F9263298-2C2E-C243-D9F2-984B35EC6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9799" y="160325"/>
            <a:ext cx="2140527" cy="1047080"/>
          </a:xfrm>
          <a:prstGeom prst="rect">
            <a:avLst/>
          </a:prstGeom>
        </p:spPr>
      </p:pic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B78F1D5B-9386-F8E3-4849-355503F719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83866"/>
            <a:ext cx="5941267" cy="523539"/>
          </a:xfrm>
        </p:spPr>
        <p:txBody>
          <a:bodyPr>
            <a:normAutofit/>
          </a:bodyPr>
          <a:lstStyle>
            <a:lvl1pPr marL="0" indent="0">
              <a:buNone/>
              <a:defRPr sz="3400" b="1">
                <a:solidFill>
                  <a:srgbClr val="003974"/>
                </a:solidFill>
              </a:defRPr>
            </a:lvl1pPr>
          </a:lstStyle>
          <a:p>
            <a:pPr lvl="0"/>
            <a:r>
              <a:rPr lang="en-GB" dirty="0" err="1"/>
              <a:t>Voeg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</a:t>
            </a:r>
            <a:r>
              <a:rPr lang="en-GB" dirty="0" err="1"/>
              <a:t>titel</a:t>
            </a:r>
            <a:r>
              <a:rPr lang="en-GB" dirty="0"/>
              <a:t> in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1A865D24-C924-C484-B23F-6811F30827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03275" y="1376363"/>
            <a:ext cx="10801350" cy="4674201"/>
          </a:xfrm>
        </p:spPr>
        <p:txBody>
          <a:bodyPr numCol="1"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endParaRPr lang="en-NL"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8608D4D2-7335-C0C5-AC11-512D923AB2E2}"/>
              </a:ext>
            </a:extLst>
          </p:cNvPr>
          <p:cNvGrpSpPr/>
          <p:nvPr userDrawn="1"/>
        </p:nvGrpSpPr>
        <p:grpSpPr>
          <a:xfrm>
            <a:off x="12722075" y="-994636"/>
            <a:ext cx="4646144" cy="9722857"/>
            <a:chOff x="12764278" y="1380931"/>
            <a:chExt cx="4646144" cy="9719886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79C4A6B0-75A3-C4D6-3E11-5ECB092B66A4}"/>
                </a:ext>
              </a:extLst>
            </p:cNvPr>
            <p:cNvSpPr txBox="1"/>
            <p:nvPr/>
          </p:nvSpPr>
          <p:spPr>
            <a:xfrm>
              <a:off x="12764278" y="1380931"/>
              <a:ext cx="3470987" cy="923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Wanneer je een grafiek invoegt kun je het grafiek type wijzigen. Kies voor het grafieksjabloon:</a:t>
              </a:r>
            </a:p>
          </p:txBody>
        </p:sp>
        <p:pic>
          <p:nvPicPr>
            <p:cNvPr id="5" name="Tijdelijke aanduiding voor grafiek 19">
              <a:extLst>
                <a:ext uri="{FF2B5EF4-FFF2-40B4-BE49-F238E27FC236}">
                  <a16:creationId xmlns:a16="http://schemas.microsoft.com/office/drawing/2014/main" id="{769F752B-8E54-A501-02B6-889DCA369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93321" y="2535539"/>
              <a:ext cx="1612900" cy="2882900"/>
            </a:xfrm>
            <a:prstGeom prst="rect">
              <a:avLst/>
            </a:prstGeom>
          </p:spPr>
        </p:pic>
        <p:cxnSp>
          <p:nvCxnSpPr>
            <p:cNvPr id="6" name="Rechte verbindingslijn met pijl 5">
              <a:extLst>
                <a:ext uri="{FF2B5EF4-FFF2-40B4-BE49-F238E27FC236}">
                  <a16:creationId xmlns:a16="http://schemas.microsoft.com/office/drawing/2014/main" id="{C2028765-9C32-9F50-124E-D7BF95EB1D35}"/>
                </a:ext>
              </a:extLst>
            </p:cNvPr>
            <p:cNvCxnSpPr/>
            <p:nvPr/>
          </p:nvCxnSpPr>
          <p:spPr>
            <a:xfrm>
              <a:off x="13174823" y="5261294"/>
              <a:ext cx="64912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A037CC20-052C-ECFE-4FB4-4EF627F30F3F}"/>
                </a:ext>
              </a:extLst>
            </p:cNvPr>
            <p:cNvSpPr txBox="1"/>
            <p:nvPr/>
          </p:nvSpPr>
          <p:spPr>
            <a:xfrm>
              <a:off x="12764278" y="5747141"/>
              <a:ext cx="4646144" cy="53536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Er verschijnt een Excel pop-up.</a:t>
              </a:r>
              <a:br>
                <a:rPr lang="nl-NL" dirty="0"/>
              </a:br>
              <a:r>
                <a:rPr lang="nl-NL" dirty="0"/>
                <a:t>In de Excel tabel plaats je je data.</a:t>
              </a:r>
            </a:p>
            <a:p>
              <a:r>
                <a:rPr lang="nl-NL" dirty="0"/>
                <a:t>Sluit Excel af en bekijk de grafiek in PowerPoint.</a:t>
              </a:r>
            </a:p>
            <a:p>
              <a:endParaRPr lang="nl-NL" dirty="0"/>
            </a:p>
            <a:p>
              <a:r>
                <a:rPr lang="nl-NL" b="1" dirty="0"/>
                <a:t>Uiterlijk aanpassen?</a:t>
              </a:r>
              <a:br>
                <a:rPr lang="nl-NL" dirty="0"/>
              </a:br>
              <a:r>
                <a:rPr lang="nl-NL" dirty="0"/>
                <a:t>Door de grafiek te selecteren verschijnen</a:t>
              </a:r>
            </a:p>
            <a:p>
              <a:r>
                <a:rPr lang="nl-NL" dirty="0"/>
                <a:t>ontwerpopties in de bovenste balk van</a:t>
              </a:r>
              <a:br>
                <a:rPr lang="nl-NL" dirty="0"/>
              </a:br>
              <a:r>
                <a:rPr lang="nl-NL" dirty="0"/>
                <a:t>PowerPoint.</a:t>
              </a:r>
            </a:p>
            <a:p>
              <a:endParaRPr lang="nl-NL" dirty="0"/>
            </a:p>
            <a:p>
              <a:r>
                <a:rPr lang="nl-NL" b="1" dirty="0"/>
                <a:t>Data aanpassen?</a:t>
              </a:r>
            </a:p>
            <a:p>
              <a:r>
                <a:rPr lang="nl-NL" dirty="0"/>
                <a:t>Selecteer de grafiek en gebruik </a:t>
              </a:r>
            </a:p>
            <a:p>
              <a:r>
                <a:rPr lang="nl-NL" dirty="0"/>
                <a:t>de knoppen in de bovenste balk</a:t>
              </a:r>
              <a:br>
                <a:rPr lang="nl-NL" dirty="0"/>
              </a:br>
              <a:r>
                <a:rPr lang="nl-NL" dirty="0"/>
                <a:t>om terug te gaan naar Excel: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</p:txBody>
        </p: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0FFDAB29-4ECE-E0E6-8903-A28A80DFD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813741" y="9743958"/>
              <a:ext cx="2020414" cy="8363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95718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A2A791-268C-B452-FBA3-9FE294F096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0788" y="6050564"/>
            <a:ext cx="1711169" cy="628819"/>
          </a:xfrm>
          <a:prstGeom prst="rect">
            <a:avLst/>
          </a:prstGeom>
        </p:spPr>
      </p:pic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925D3923-FEDF-C10A-6DD1-27DDF1E4E3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353" y="6338087"/>
            <a:ext cx="4452119" cy="349250"/>
          </a:xfrm>
        </p:spPr>
        <p:txBody>
          <a:bodyPr>
            <a:noAutofit/>
          </a:bodyPr>
          <a:lstStyle>
            <a:lvl1pPr marL="0" indent="0">
              <a:buNone/>
              <a:tabLst>
                <a:tab pos="525463" algn="l"/>
              </a:tabLst>
              <a:defRPr sz="1400">
                <a:solidFill>
                  <a:srgbClr val="003974"/>
                </a:solidFill>
              </a:defRPr>
            </a:lvl1pPr>
          </a:lstStyle>
          <a:p>
            <a:pPr lvl="0"/>
            <a:r>
              <a:rPr lang="en-GB" dirty="0"/>
              <a:t>1. 	</a:t>
            </a:r>
            <a:r>
              <a:rPr lang="en-GB" dirty="0" err="1"/>
              <a:t>Invoegen</a:t>
            </a:r>
            <a:r>
              <a:rPr lang="en-GB" dirty="0"/>
              <a:t> | </a:t>
            </a:r>
            <a:r>
              <a:rPr lang="en-GB" dirty="0" err="1"/>
              <a:t>Koptekst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voettekst</a:t>
            </a:r>
            <a:endParaRPr lang="en-NL" dirty="0"/>
          </a:p>
        </p:txBody>
      </p:sp>
      <p:pic>
        <p:nvPicPr>
          <p:cNvPr id="14" name="Picture 13" descr="A logo with blue and orange circles&#10;&#10;Description automatically generated">
            <a:extLst>
              <a:ext uri="{FF2B5EF4-FFF2-40B4-BE49-F238E27FC236}">
                <a16:creationId xmlns:a16="http://schemas.microsoft.com/office/drawing/2014/main" id="{F9263298-2C2E-C243-D9F2-984B35EC6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9799" y="160325"/>
            <a:ext cx="2140527" cy="1047080"/>
          </a:xfrm>
          <a:prstGeom prst="rect">
            <a:avLst/>
          </a:prstGeom>
        </p:spPr>
      </p:pic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B78F1D5B-9386-F8E3-4849-355503F719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83866"/>
            <a:ext cx="5941267" cy="523539"/>
          </a:xfrm>
        </p:spPr>
        <p:txBody>
          <a:bodyPr>
            <a:normAutofit/>
          </a:bodyPr>
          <a:lstStyle>
            <a:lvl1pPr marL="0" indent="0">
              <a:buNone/>
              <a:defRPr sz="3400" b="1">
                <a:solidFill>
                  <a:srgbClr val="003974"/>
                </a:solidFill>
              </a:defRPr>
            </a:lvl1pPr>
          </a:lstStyle>
          <a:p>
            <a:pPr lvl="0"/>
            <a:r>
              <a:rPr lang="en-GB" dirty="0" err="1"/>
              <a:t>Voeg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</a:t>
            </a:r>
            <a:r>
              <a:rPr lang="en-GB" dirty="0" err="1"/>
              <a:t>titel</a:t>
            </a:r>
            <a:r>
              <a:rPr lang="en-GB" dirty="0"/>
              <a:t> in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24127B56-A641-F165-0035-8CFFB3D9E34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9788" y="1449388"/>
            <a:ext cx="9359900" cy="4464050"/>
          </a:xfrm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endParaRPr lang="en-NL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626D7FE6-1F06-251C-C4F3-E0178ADC5302}"/>
              </a:ext>
            </a:extLst>
          </p:cNvPr>
          <p:cNvSpPr txBox="1"/>
          <p:nvPr/>
        </p:nvSpPr>
        <p:spPr>
          <a:xfrm>
            <a:off x="12722075" y="-994636"/>
            <a:ext cx="3470987" cy="1006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Gebruik de tabel hiernaast als voorbeeld voor je eigen tabel.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Dit kan als volgt: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Vervang de huidige tekst door je eigen tekst.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Extra rijen of kolommen nodig? Klik je met de rechter muisknop op de tabel. Met de optie “invoegen” zorg je voor extra rijen of kolommen.</a:t>
            </a:r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0" indent="0">
              <a:buFont typeface="+mj-lt"/>
              <a:buNone/>
            </a:pPr>
            <a:r>
              <a:rPr lang="nl-NL" dirty="0"/>
              <a:t>Een andere optie is om de stijl van de voorbeeld tabel te kopiëren naar een bestaande tabel: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Selecteer de voorbeeld tabel.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Klik in het eerste tabblad van PowerPoint op icoontje dat je hier onder ziet. Je vindt dit icoontje naast het “plakken” icoon aan de linkerzijde.</a:t>
            </a:r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Selecteer nu de tabel waarop je de stijl wilt toepassen.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Wanneer je de stappen zoals hierboven beschreven exact zo toepast wordt de gewenste stijl nu toegepast op de tabel.</a:t>
            </a:r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2CB632A8-BC68-16B5-4058-52F921FCEC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60225" y="5010937"/>
            <a:ext cx="6540500" cy="1676400"/>
          </a:xfrm>
          <a:prstGeom prst="rect">
            <a:avLst/>
          </a:prstGeom>
        </p:spPr>
      </p:pic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9DC2B63D-AC90-A661-A7B5-976EA40BF944}"/>
              </a:ext>
            </a:extLst>
          </p:cNvPr>
          <p:cNvCxnSpPr/>
          <p:nvPr userDrawn="1"/>
        </p:nvCxnSpPr>
        <p:spPr>
          <a:xfrm>
            <a:off x="13304070" y="5773949"/>
            <a:ext cx="649125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7" name="Picture 4" descr="A black background with blue circles&#10;&#10;Description automatically generated">
            <a:extLst>
              <a:ext uri="{FF2B5EF4-FFF2-40B4-BE49-F238E27FC236}">
                <a16:creationId xmlns:a16="http://schemas.microsoft.com/office/drawing/2014/main" id="{D4962821-2FF4-3A4A-128E-F45C9BB945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57" r="-32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17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A2A791-268C-B452-FBA3-9FE294F096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0788" y="6050564"/>
            <a:ext cx="1711169" cy="628819"/>
          </a:xfrm>
          <a:prstGeom prst="rect">
            <a:avLst/>
          </a:prstGeom>
        </p:spPr>
      </p:pic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925D3923-FEDF-C10A-6DD1-27DDF1E4E3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353" y="6338087"/>
            <a:ext cx="4452119" cy="349250"/>
          </a:xfrm>
        </p:spPr>
        <p:txBody>
          <a:bodyPr>
            <a:noAutofit/>
          </a:bodyPr>
          <a:lstStyle>
            <a:lvl1pPr marL="0" indent="0">
              <a:buNone/>
              <a:tabLst>
                <a:tab pos="525463" algn="l"/>
              </a:tabLst>
              <a:defRPr sz="1400">
                <a:solidFill>
                  <a:srgbClr val="003974"/>
                </a:solidFill>
              </a:defRPr>
            </a:lvl1pPr>
          </a:lstStyle>
          <a:p>
            <a:pPr lvl="0"/>
            <a:r>
              <a:rPr lang="en-GB" dirty="0"/>
              <a:t>1. 	</a:t>
            </a:r>
            <a:r>
              <a:rPr lang="en-GB" dirty="0" err="1"/>
              <a:t>Invoegen</a:t>
            </a:r>
            <a:r>
              <a:rPr lang="en-GB" dirty="0"/>
              <a:t> | </a:t>
            </a:r>
            <a:r>
              <a:rPr lang="en-GB" dirty="0" err="1"/>
              <a:t>Koptekst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voettekst</a:t>
            </a:r>
            <a:endParaRPr lang="en-NL" dirty="0"/>
          </a:p>
        </p:txBody>
      </p:sp>
      <p:pic>
        <p:nvPicPr>
          <p:cNvPr id="14" name="Picture 13" descr="A logo with blue and orange circles&#10;&#10;Description automatically generated">
            <a:extLst>
              <a:ext uri="{FF2B5EF4-FFF2-40B4-BE49-F238E27FC236}">
                <a16:creationId xmlns:a16="http://schemas.microsoft.com/office/drawing/2014/main" id="{F9263298-2C2E-C243-D9F2-984B35EC6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9799" y="160325"/>
            <a:ext cx="2140527" cy="1047080"/>
          </a:xfrm>
          <a:prstGeom prst="rect">
            <a:avLst/>
          </a:prstGeom>
        </p:spPr>
      </p:pic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B78F1D5B-9386-F8E3-4849-355503F719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83866"/>
            <a:ext cx="5941267" cy="523539"/>
          </a:xfrm>
        </p:spPr>
        <p:txBody>
          <a:bodyPr>
            <a:normAutofit/>
          </a:bodyPr>
          <a:lstStyle>
            <a:lvl1pPr marL="0" indent="0">
              <a:buNone/>
              <a:defRPr sz="3400" b="1">
                <a:solidFill>
                  <a:srgbClr val="003974"/>
                </a:solidFill>
              </a:defRPr>
            </a:lvl1pPr>
          </a:lstStyle>
          <a:p>
            <a:pPr lvl="0"/>
            <a:r>
              <a:rPr lang="en-GB" dirty="0" err="1"/>
              <a:t>Voeg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</a:t>
            </a:r>
            <a:r>
              <a:rPr lang="en-GB" dirty="0" err="1"/>
              <a:t>titel</a:t>
            </a:r>
            <a:r>
              <a:rPr lang="en-GB" dirty="0"/>
              <a:t> in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24127B56-A641-F165-0035-8CFFB3D9E34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9788" y="1449388"/>
            <a:ext cx="9359900" cy="4464050"/>
          </a:xfrm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endParaRPr lang="en-NL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626D7FE6-1F06-251C-C4F3-E0178ADC5302}"/>
              </a:ext>
            </a:extLst>
          </p:cNvPr>
          <p:cNvSpPr txBox="1"/>
          <p:nvPr/>
        </p:nvSpPr>
        <p:spPr>
          <a:xfrm>
            <a:off x="12722075" y="-994636"/>
            <a:ext cx="3470987" cy="9787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Gebruik de tabel hiernaast als voorbeeld voor je eigen tabel.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Dit kan als volgt: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Vervang de huidige tekst door je eigen tekst.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Extra rijen of kolommen nodig? Klik je met de rechter muisknop op de tabel. Met de optie “invoegen” zorg je voor extra rijen of kolommen.</a:t>
            </a:r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0" indent="0">
              <a:buFont typeface="+mj-lt"/>
              <a:buNone/>
            </a:pPr>
            <a:r>
              <a:rPr lang="nl-NL" dirty="0"/>
              <a:t>Een andere optie is om de stijl van de voorbeeld tabel te kopiëren naar een bestaande tabel: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Selecteer de voorbeeld tabel.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Klik in het eerste tabblad van PowerPoint op icoontje dat je hier onder ziet. Je vindt dit icoontje naast het “plakken” icoon aan de linkerzijde.</a:t>
            </a:r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Selecteer nu de tabel waarop je de stijl wilt toepassen.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Wanneer je de stappen zoals hierboven beschreven exact zo toepast wordt de gewenste stijl nu toegepast op de tabel.</a:t>
            </a:r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2CB632A8-BC68-16B5-4058-52F921FCEC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60225" y="5010937"/>
            <a:ext cx="6540500" cy="1676400"/>
          </a:xfrm>
          <a:prstGeom prst="rect">
            <a:avLst/>
          </a:prstGeom>
        </p:spPr>
      </p:pic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9DC2B63D-AC90-A661-A7B5-976EA40BF944}"/>
              </a:ext>
            </a:extLst>
          </p:cNvPr>
          <p:cNvCxnSpPr/>
          <p:nvPr userDrawn="1"/>
        </p:nvCxnSpPr>
        <p:spPr>
          <a:xfrm>
            <a:off x="13304070" y="5773949"/>
            <a:ext cx="649125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3" descr="A line of colored wires&#10;&#10;Description automatically generated with medium confidence">
            <a:extLst>
              <a:ext uri="{FF2B5EF4-FFF2-40B4-BE49-F238E27FC236}">
                <a16:creationId xmlns:a16="http://schemas.microsoft.com/office/drawing/2014/main" id="{6300B429-10FE-3CA8-BA20-D9B95D789D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9497">
            <a:off x="7368821" y="-3126579"/>
            <a:ext cx="6528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47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A2A791-268C-B452-FBA3-9FE294F096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0788" y="6050564"/>
            <a:ext cx="1711169" cy="628819"/>
          </a:xfrm>
          <a:prstGeom prst="rect">
            <a:avLst/>
          </a:prstGeom>
        </p:spPr>
      </p:pic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925D3923-FEDF-C10A-6DD1-27DDF1E4E3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353" y="6338087"/>
            <a:ext cx="4452119" cy="349250"/>
          </a:xfrm>
        </p:spPr>
        <p:txBody>
          <a:bodyPr>
            <a:noAutofit/>
          </a:bodyPr>
          <a:lstStyle>
            <a:lvl1pPr marL="0" indent="0">
              <a:buNone/>
              <a:tabLst>
                <a:tab pos="525463" algn="l"/>
              </a:tabLst>
              <a:defRPr sz="1400">
                <a:solidFill>
                  <a:srgbClr val="003974"/>
                </a:solidFill>
              </a:defRPr>
            </a:lvl1pPr>
          </a:lstStyle>
          <a:p>
            <a:pPr lvl="0"/>
            <a:r>
              <a:rPr lang="en-GB" dirty="0"/>
              <a:t>1. 	</a:t>
            </a:r>
            <a:r>
              <a:rPr lang="en-GB" dirty="0" err="1"/>
              <a:t>Invoegen</a:t>
            </a:r>
            <a:r>
              <a:rPr lang="en-GB" dirty="0"/>
              <a:t> | </a:t>
            </a:r>
            <a:r>
              <a:rPr lang="en-GB" dirty="0" err="1"/>
              <a:t>Koptekst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voettekst</a:t>
            </a:r>
            <a:endParaRPr lang="en-NL" dirty="0"/>
          </a:p>
        </p:txBody>
      </p:sp>
      <p:pic>
        <p:nvPicPr>
          <p:cNvPr id="14" name="Picture 13" descr="A logo with blue and orange circles&#10;&#10;Description automatically generated">
            <a:extLst>
              <a:ext uri="{FF2B5EF4-FFF2-40B4-BE49-F238E27FC236}">
                <a16:creationId xmlns:a16="http://schemas.microsoft.com/office/drawing/2014/main" id="{F9263298-2C2E-C243-D9F2-984B35EC6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9799" y="160325"/>
            <a:ext cx="2140527" cy="1047080"/>
          </a:xfrm>
          <a:prstGeom prst="rect">
            <a:avLst/>
          </a:prstGeom>
        </p:spPr>
      </p:pic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B78F1D5B-9386-F8E3-4849-355503F719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83866"/>
            <a:ext cx="5941267" cy="523539"/>
          </a:xfrm>
        </p:spPr>
        <p:txBody>
          <a:bodyPr>
            <a:normAutofit/>
          </a:bodyPr>
          <a:lstStyle>
            <a:lvl1pPr marL="0" indent="0">
              <a:buNone/>
              <a:defRPr sz="3400" b="1">
                <a:solidFill>
                  <a:srgbClr val="003974"/>
                </a:solidFill>
              </a:defRPr>
            </a:lvl1pPr>
          </a:lstStyle>
          <a:p>
            <a:pPr lvl="0"/>
            <a:r>
              <a:rPr lang="en-GB" dirty="0" err="1"/>
              <a:t>Voeg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</a:t>
            </a:r>
            <a:r>
              <a:rPr lang="en-GB" dirty="0" err="1"/>
              <a:t>titel</a:t>
            </a:r>
            <a:r>
              <a:rPr lang="en-GB" dirty="0"/>
              <a:t> in</a:t>
            </a:r>
          </a:p>
        </p:txBody>
      </p:sp>
    </p:spTree>
    <p:extLst>
      <p:ext uri="{BB962C8B-B14F-4D97-AF65-F5344CB8AC3E}">
        <p14:creationId xmlns:p14="http://schemas.microsoft.com/office/powerpoint/2010/main" val="9189219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578FEF-7412-06B8-D5B8-5F7F4475C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42E4C-D9DC-F16F-D4D4-97048DC6B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9A97F-90D6-B82B-BFFD-F8383454C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BBF38-684F-6441-A394-F685A9927C0A}" type="datetimeFigureOut">
              <a:rPr lang="en-NL" smtClean="0"/>
              <a:t>07/23/2024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E581F-DE89-AEDC-DC3F-217924DA2B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1B2E3-45E8-0ADF-5041-42ED2FD74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E941C-2069-124B-809D-857451D1C5CE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7769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76" r:id="rId4"/>
    <p:sldLayoutId id="2147483665" r:id="rId5"/>
    <p:sldLayoutId id="2147483672" r:id="rId6"/>
    <p:sldLayoutId id="2147483673" r:id="rId7"/>
    <p:sldLayoutId id="2147483675" r:id="rId8"/>
    <p:sldLayoutId id="2147483664" r:id="rId9"/>
    <p:sldLayoutId id="2147483681" r:id="rId10"/>
    <p:sldLayoutId id="2147483667" r:id="rId11"/>
    <p:sldLayoutId id="2147483668" r:id="rId12"/>
    <p:sldLayoutId id="2147483671" r:id="rId13"/>
    <p:sldLayoutId id="2147483669" r:id="rId14"/>
    <p:sldLayoutId id="2147483661" r:id="rId15"/>
    <p:sldLayoutId id="2147483662" r:id="rId16"/>
    <p:sldLayoutId id="2147483663" r:id="rId17"/>
    <p:sldLayoutId id="214748367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o.nl/onderzoeksprogrammas/kansrijke-aanpakken-parels-uit-de-praktijk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m.dees@nwo.n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hyperlink" Target="mailto:programmaraad@nro.nl" TargetMode="External"/><Relationship Id="rId5" Type="http://schemas.openxmlformats.org/officeDocument/2006/relationships/hyperlink" Target="mailto:j.vandevis@nwo.nl" TargetMode="External"/><Relationship Id="rId4" Type="http://schemas.openxmlformats.org/officeDocument/2006/relationships/hyperlink" Target="mailto:onderzoeksplein@nro.n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 descr="Afbeelding met Menselijk gezicht, bril, persoon, kleding&#10;&#10;Automatisch gegenereerde beschrijving">
            <a:extLst>
              <a:ext uri="{FF2B5EF4-FFF2-40B4-BE49-F238E27FC236}">
                <a16:creationId xmlns:a16="http://schemas.microsoft.com/office/drawing/2014/main" id="{58020619-A174-29F2-4626-4C74A01DA4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8741" r="18741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641CA2-A14E-E301-878B-0D3D17659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ORD Tilburg, 11-07-2024 </a:t>
            </a:r>
            <a:endParaRPr lang="en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1ED650-23B6-BC57-0418-60AAC24418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Onderzoeksplein Onderwijs van het NRO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448BBE-6D40-7227-AF82-7CFE6E5FE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354" y="3346942"/>
            <a:ext cx="4683760" cy="610193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Hoe werkt het? En wat is de meerwaarde?</a:t>
            </a:r>
            <a:endParaRPr lang="en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48B892-91DF-8DD9-E96B-58F997EC36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5354" y="4262125"/>
            <a:ext cx="4456771" cy="869549"/>
          </a:xfrm>
        </p:spPr>
        <p:txBody>
          <a:bodyPr/>
          <a:lstStyle/>
          <a:p>
            <a:r>
              <a:rPr lang="nl-NL" dirty="0">
                <a:solidFill>
                  <a:schemeClr val="accent1"/>
                </a:solidFill>
              </a:rPr>
              <a:t>Rosanne Zwart, Joske van de Vis &amp; Mireille Dees</a:t>
            </a:r>
            <a:endParaRPr lang="en-NL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16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A72278-FA96-8E71-4865-0756C294F9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572C71-144E-2023-F1AC-4ED645EA45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9788" y="675845"/>
            <a:ext cx="5941267" cy="523539"/>
          </a:xfrm>
        </p:spPr>
        <p:txBody>
          <a:bodyPr>
            <a:normAutofit fontScale="92500"/>
          </a:bodyPr>
          <a:lstStyle/>
          <a:p>
            <a:r>
              <a:rPr lang="nl-NL" dirty="0"/>
              <a:t>Hoe werkt het Onderzoeksplein?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75D4696-FC17-0B1A-4F84-991DF610FC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en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EDF3FCC-CC71-EC84-9F7B-6BAF58D1F5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9960CA4-5EBA-65CA-5B1E-5F4883AB5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663"/>
            <a:ext cx="12192000" cy="5931765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14ACB42A-7AD0-C3E5-FDA1-D2C0B61B583F}"/>
              </a:ext>
            </a:extLst>
          </p:cNvPr>
          <p:cNvSpPr/>
          <p:nvPr/>
        </p:nvSpPr>
        <p:spPr>
          <a:xfrm>
            <a:off x="7948257" y="112413"/>
            <a:ext cx="1455821" cy="78205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010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572C71-144E-2023-F1AC-4ED645EA45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9787" y="683866"/>
            <a:ext cx="8324995" cy="531870"/>
          </a:xfrm>
        </p:spPr>
        <p:txBody>
          <a:bodyPr>
            <a:normAutofit lnSpcReduction="10000"/>
          </a:bodyPr>
          <a:lstStyle/>
          <a:p>
            <a:r>
              <a:rPr lang="nl-NL" dirty="0"/>
              <a:t>Geleerde lessen: 1 jaar Onderzoeksplein</a:t>
            </a:r>
            <a:endParaRPr lang="en-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03B359-DE35-A936-F143-AB5995FB7A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7715" y="1434388"/>
            <a:ext cx="6805021" cy="4172328"/>
          </a:xfr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400" dirty="0">
                <a:solidFill>
                  <a:prstClr val="black"/>
                </a:solidFill>
                <a:latin typeface="Calibri Light" panose="020F0302020204030204"/>
              </a:rPr>
              <a:t>Wel/niet voorwaardelijk voor financiering</a:t>
            </a:r>
          </a:p>
          <a:p>
            <a:pPr marL="400050" lvl="1" indent="0">
              <a:buNone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Initiatieven </a:t>
            </a:r>
            <a:r>
              <a:rPr lang="nl-NL" sz="2000" dirty="0">
                <a:solidFill>
                  <a:prstClr val="black"/>
                </a:solidFill>
                <a:latin typeface="Calibri Light" panose="020F0302020204030204"/>
              </a:rPr>
              <a:t>samenbrengen</a:t>
            </a:r>
          </a:p>
          <a:p>
            <a:pPr marL="342900" indent="-342900">
              <a:defRPr/>
            </a:pPr>
            <a:r>
              <a:rPr lang="nl-NL" sz="2400" dirty="0">
                <a:solidFill>
                  <a:prstClr val="black"/>
                </a:solidFill>
                <a:latin typeface="Calibri Light" panose="020F0302020204030204"/>
              </a:rPr>
              <a:t>Leidt tot nieuwe contacten/samenwerkingen</a:t>
            </a:r>
          </a:p>
          <a:p>
            <a:pPr marL="342900" indent="-342900">
              <a:defRPr/>
            </a:pPr>
            <a:r>
              <a:rPr lang="nl-NL" sz="2400" dirty="0">
                <a:solidFill>
                  <a:prstClr val="black"/>
                </a:solidFill>
                <a:latin typeface="Calibri Light" panose="020F0302020204030204"/>
              </a:rPr>
              <a:t>Meerwaarde wordt gezien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Vervolg: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nl-NL" sz="2400" dirty="0" err="1">
                <a:solidFill>
                  <a:prstClr val="black"/>
                </a:solidFill>
                <a:latin typeface="Calibri Light" panose="020F0302020204030204"/>
                <a:sym typeface="Wingdings" panose="05000000000000000000" pitchFamily="2" charset="2"/>
              </a:rPr>
              <a:t>fu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nderend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 onderwijs 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5E9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endParaRPr lang="en-NL" dirty="0"/>
          </a:p>
        </p:txBody>
      </p:sp>
      <p:pic>
        <p:nvPicPr>
          <p:cNvPr id="4" name="Picture 3" descr="A group of people holding a paper and a tablet&#10;&#10;Description automatically generated">
            <a:extLst>
              <a:ext uri="{FF2B5EF4-FFF2-40B4-BE49-F238E27FC236}">
                <a16:creationId xmlns:a16="http://schemas.microsoft.com/office/drawing/2014/main" id="{BFE6FF37-0500-2C08-4CCD-83F9A4D77E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692" y="3812927"/>
            <a:ext cx="5570529" cy="3221370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58BDED4-1298-76F3-B61B-E837CED1B7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36772" y="2858065"/>
            <a:ext cx="4885733" cy="1754037"/>
          </a:xfrm>
        </p:spPr>
        <p:txBody>
          <a:bodyPr>
            <a:normAutofit/>
          </a:bodyPr>
          <a:lstStyle/>
          <a:p>
            <a:r>
              <a:rPr lang="nl-NL" i="1" dirty="0">
                <a:solidFill>
                  <a:srgbClr val="005E9F"/>
                </a:solidFill>
                <a:latin typeface="Calibri Light" panose="020F0302020204030204"/>
              </a:rPr>
              <a:t>“Ik denk dat het een mooi platform is om als onderzoeker de praktijk te helpen met het doen van relevant onderzoek.”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6169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272FB3-55FD-0133-A3CC-A4402EDB38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502" y="689661"/>
            <a:ext cx="7510129" cy="523539"/>
          </a:xfrm>
        </p:spPr>
        <p:txBody>
          <a:bodyPr>
            <a:normAutofit fontScale="92500"/>
          </a:bodyPr>
          <a:lstStyle/>
          <a:p>
            <a:r>
              <a:rPr lang="nl-NL" dirty="0"/>
              <a:t>Kansrijke aanpakken: parels uit de praktijk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F7F673-21D5-DA7E-ED54-E0F8AD9B98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6588" y="1417823"/>
            <a:ext cx="6475412" cy="2755232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3200" b="1" dirty="0">
                <a:solidFill>
                  <a:srgbClr val="C1272D"/>
                </a:solidFill>
                <a:latin typeface="Calibri Light" panose="020F0302020204030204"/>
              </a:rPr>
              <a:t>In het kort</a:t>
            </a: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C1272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prstClr val="black"/>
                </a:solidFill>
                <a:latin typeface="Calibri Light" panose="020F0302020204030204"/>
              </a:rPr>
              <a:t>Onderwijsinstellingen in vve, po, vo, (v)</a:t>
            </a:r>
            <a:r>
              <a:rPr lang="nl-NL" dirty="0" err="1">
                <a:solidFill>
                  <a:prstClr val="black"/>
                </a:solidFill>
                <a:latin typeface="Calibri Light" panose="020F0302020204030204"/>
              </a:rPr>
              <a:t>so</a:t>
            </a:r>
            <a:r>
              <a:rPr lang="nl-NL" dirty="0">
                <a:solidFill>
                  <a:prstClr val="black"/>
                </a:solidFill>
                <a:latin typeface="Calibri Light" panose="020F0302020204030204"/>
              </a:rPr>
              <a:t>, mbo hebben een kansrijke aanpak, onderzoek naar:</a:t>
            </a:r>
            <a:br>
              <a:rPr lang="nl-NL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nl-NL" dirty="0">
                <a:solidFill>
                  <a:prstClr val="black"/>
                </a:solidFill>
                <a:latin typeface="Calibri Light" panose="020F0302020204030204"/>
              </a:rPr>
              <a:t>- theorievorming </a:t>
            </a:r>
            <a:br>
              <a:rPr lang="nl-NL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nl-NL" dirty="0">
                <a:solidFill>
                  <a:prstClr val="black"/>
                </a:solidFill>
                <a:latin typeface="Calibri Light" panose="020F0302020204030204"/>
              </a:rPr>
              <a:t>- effectiviteit  </a:t>
            </a:r>
            <a:br>
              <a:rPr lang="nl-NL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nl-NL" dirty="0">
                <a:solidFill>
                  <a:prstClr val="black"/>
                </a:solidFill>
                <a:latin typeface="Calibri Light" panose="020F0302020204030204"/>
              </a:rPr>
              <a:t>- werkzame elementen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endParaRPr lang="nl-NL" dirty="0">
              <a:solidFill>
                <a:prstClr val="black"/>
              </a:solidFill>
              <a:latin typeface="Calibri Light" panose="020F03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Gelijkwaardige samenwerking praktijk en onderzoek: Onderzoeksplein</a:t>
            </a:r>
            <a:endParaRPr lang="nl-NL" dirty="0">
              <a:solidFill>
                <a:prstClr val="black"/>
              </a:solidFill>
              <a:latin typeface="Calibri Light" panose="020F03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95EBFFA-B6F5-078B-42BC-D0E4F7CBCC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86799" y="6167979"/>
            <a:ext cx="1833446" cy="50145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Joske van de Vis</a:t>
            </a:r>
            <a:br>
              <a:rPr lang="nl-NL" dirty="0">
                <a:solidFill>
                  <a:schemeClr val="accent1"/>
                </a:solidFill>
              </a:rPr>
            </a:br>
            <a:r>
              <a:rPr lang="nl-NL" dirty="0">
                <a:solidFill>
                  <a:schemeClr val="accent1"/>
                </a:solidFill>
              </a:rPr>
              <a:t>j.vandevis@nwo.nl</a:t>
            </a:r>
            <a:endParaRPr lang="en-NL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497B329-9F50-8B3F-714E-EC075A70F32E}"/>
              </a:ext>
            </a:extLst>
          </p:cNvPr>
          <p:cNvSpPr txBox="1"/>
          <p:nvPr/>
        </p:nvSpPr>
        <p:spPr>
          <a:xfrm>
            <a:off x="731502" y="4291434"/>
            <a:ext cx="64754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chemeClr val="accent1"/>
                </a:solidFill>
              </a:rPr>
              <a:t>Twee fases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/>
              <a:t>Fase 1: 50.000 euro, 9-15 maanden. </a:t>
            </a:r>
            <a:r>
              <a:rPr lang="nl-NL" i="1" dirty="0"/>
              <a:t>Early pipeline </a:t>
            </a:r>
            <a:r>
              <a:rPr lang="nl-NL" i="1" dirty="0" err="1"/>
              <a:t>work</a:t>
            </a:r>
            <a:r>
              <a:rPr lang="nl-NL" i="1" dirty="0"/>
              <a:t> </a:t>
            </a:r>
            <a:br>
              <a:rPr lang="nl-NL" i="1" dirty="0"/>
            </a:br>
            <a:r>
              <a:rPr lang="nl-NL" dirty="0"/>
              <a:t>call gepubliceerd, zie </a:t>
            </a:r>
            <a:r>
              <a:rPr lang="nl-NL" dirty="0">
                <a:hlinkClick r:id="rId3"/>
              </a:rPr>
              <a:t>www.nro.nl</a:t>
            </a:r>
            <a:endParaRPr lang="nl-NL" dirty="0"/>
          </a:p>
          <a:p>
            <a:endParaRPr lang="nl-N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/>
              <a:t>Fase 2: groter bedrag, langere looptijd. Evaluatieonderzoek.</a:t>
            </a:r>
          </a:p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12E3352-39AB-B6AD-CC84-FA11F5F73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596" y="1528011"/>
            <a:ext cx="4780982" cy="246647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6227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1CAC0C-25BC-E36F-DB94-62FE27F63F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L"/>
              <a:t>	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BA8C42-8AA9-00A7-CD3E-0EAA8A1FD396}"/>
              </a:ext>
            </a:extLst>
          </p:cNvPr>
          <p:cNvSpPr txBox="1">
            <a:spLocks/>
          </p:cNvSpPr>
          <p:nvPr/>
        </p:nvSpPr>
        <p:spPr>
          <a:xfrm>
            <a:off x="839787" y="1569027"/>
            <a:ext cx="6865831" cy="42999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1638" indent="-401638">
              <a:lnSpc>
                <a:spcPct val="70000"/>
              </a:lnSpc>
              <a:buAutoNum type="arabicPeriod"/>
              <a:tabLst>
                <a:tab pos="5110163" algn="l"/>
              </a:tabLst>
            </a:pPr>
            <a:endParaRPr lang="en-GB" sz="2400" b="1" dirty="0">
              <a:solidFill>
                <a:srgbClr val="003974"/>
              </a:solidFill>
              <a:latin typeface="+mj-lt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8F7B2A0-8690-10BC-BE11-995B955AC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282"/>
          <a:stretch/>
        </p:blipFill>
        <p:spPr>
          <a:xfrm>
            <a:off x="0" y="1785116"/>
            <a:ext cx="12191999" cy="760055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A3706A-B28A-0152-7BD4-3D127A00D3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4732" y="576389"/>
            <a:ext cx="5941267" cy="523539"/>
          </a:xfrm>
        </p:spPr>
        <p:txBody>
          <a:bodyPr>
            <a:normAutofit lnSpcReduction="10000"/>
          </a:bodyPr>
          <a:lstStyle/>
          <a:p>
            <a:r>
              <a:rPr lang="nl-NL" dirty="0"/>
              <a:t>Thema op het plein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81971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578451E1-3D24-FD33-69EF-788846CB8D1C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914516655"/>
              </p:ext>
            </p:extLst>
          </p:nvPr>
        </p:nvGraphicFramePr>
        <p:xfrm>
          <a:off x="728576" y="1627535"/>
          <a:ext cx="9359900" cy="4081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9900">
                  <a:extLst>
                    <a:ext uri="{9D8B030D-6E8A-4147-A177-3AD203B41FA5}">
                      <a16:colId xmlns:a16="http://schemas.microsoft.com/office/drawing/2014/main" val="4206486420"/>
                    </a:ext>
                  </a:extLst>
                </a:gridCol>
              </a:tblGrid>
              <a:tr h="408128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sz="1800" b="0" kern="1200" dirty="0">
                          <a:solidFill>
                            <a:prstClr val="black"/>
                          </a:solidFill>
                          <a:latin typeface="Calibri Light" panose="020F0302020204030204"/>
                          <a:ea typeface="+mn-ea"/>
                          <a:cs typeface="+mn-cs"/>
                        </a:rPr>
                        <a:t>de dag </a:t>
                      </a:r>
                      <a:r>
                        <a:rPr lang="nl-NL" sz="1800" b="0" u="sng" kern="1200" dirty="0">
                          <a:solidFill>
                            <a:prstClr val="black"/>
                          </a:solidFill>
                          <a:latin typeface="Calibri Light" panose="020F0302020204030204"/>
                          <a:ea typeface="+mn-ea"/>
                          <a:cs typeface="+mn-cs"/>
                        </a:rPr>
                        <a:t>starten met een spreuk </a:t>
                      </a:r>
                      <a:r>
                        <a:rPr lang="nl-NL" sz="1800" b="0" kern="1200" dirty="0">
                          <a:solidFill>
                            <a:prstClr val="black"/>
                          </a:solidFill>
                          <a:latin typeface="Calibri Light" panose="020F0302020204030204"/>
                          <a:ea typeface="+mn-ea"/>
                          <a:cs typeface="+mn-cs"/>
                        </a:rPr>
                        <a:t>die gezamenlijk behandeld wordt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sz="1800" b="0" u="sng" kern="1200" dirty="0">
                          <a:solidFill>
                            <a:prstClr val="black"/>
                          </a:solidFill>
                          <a:latin typeface="Calibri Light" panose="020F0302020204030204"/>
                          <a:ea typeface="+mn-ea"/>
                          <a:cs typeface="+mn-cs"/>
                        </a:rPr>
                        <a:t>keuze-uren</a:t>
                      </a:r>
                      <a:r>
                        <a:rPr lang="nl-NL" sz="1800" b="0" kern="1200" dirty="0">
                          <a:solidFill>
                            <a:prstClr val="black"/>
                          </a:solidFill>
                          <a:latin typeface="Calibri Light" panose="020F0302020204030204"/>
                          <a:ea typeface="+mn-ea"/>
                          <a:cs typeface="+mn-cs"/>
                        </a:rPr>
                        <a:t> waarin leerlingen vrij zijn in wat zij willen volgen: mode, rekenen, kunst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sz="1800" b="0" u="sng" kern="1200" dirty="0">
                          <a:solidFill>
                            <a:prstClr val="black"/>
                          </a:solidFill>
                          <a:latin typeface="Calibri Light" panose="020F0302020204030204"/>
                          <a:ea typeface="+mn-ea"/>
                          <a:cs typeface="+mn-cs"/>
                        </a:rPr>
                        <a:t>convergente differentiatie</a:t>
                      </a:r>
                      <a:r>
                        <a:rPr lang="nl-NL" sz="1800" b="0" kern="1200" dirty="0">
                          <a:solidFill>
                            <a:prstClr val="black"/>
                          </a:solidFill>
                          <a:latin typeface="Calibri Light" panose="020F0302020204030204"/>
                          <a:ea typeface="+mn-ea"/>
                          <a:cs typeface="+mn-cs"/>
                        </a:rPr>
                        <a:t>; aanpassingen in aanbod per leerling voor hetzelfde eindniveau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Clr>
                          <a:schemeClr val="accent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nl-NL" sz="1800" b="0" kern="1200" dirty="0">
                          <a:solidFill>
                            <a:prstClr val="black"/>
                          </a:solidFill>
                          <a:latin typeface="Calibri Light" panose="020F0302020204030204"/>
                          <a:ea typeface="+mn-ea"/>
                          <a:cs typeface="+mn-cs"/>
                        </a:rPr>
                        <a:t>manieren om </a:t>
                      </a:r>
                      <a:r>
                        <a:rPr lang="nl-NL" sz="1800" b="0" u="sng" kern="1200" dirty="0">
                          <a:solidFill>
                            <a:prstClr val="black"/>
                          </a:solidFill>
                          <a:latin typeface="Calibri Light" panose="020F0302020204030204"/>
                          <a:ea typeface="+mn-ea"/>
                          <a:cs typeface="+mn-cs"/>
                        </a:rPr>
                        <a:t>onderwijs anders te organiseren </a:t>
                      </a:r>
                      <a:r>
                        <a:rPr lang="nl-NL" sz="1800" b="0" kern="1200" dirty="0">
                          <a:solidFill>
                            <a:prstClr val="black"/>
                          </a:solidFill>
                          <a:latin typeface="Calibri Light" panose="020F0302020204030204"/>
                          <a:ea typeface="+mn-ea"/>
                          <a:cs typeface="+mn-cs"/>
                        </a:rPr>
                        <a:t>i.v.m. het lerarentekort, zoals een themadag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Clr>
                          <a:schemeClr val="accent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nl-NL" sz="1800" b="0" kern="1200" dirty="0">
                          <a:solidFill>
                            <a:prstClr val="black"/>
                          </a:solidFill>
                          <a:latin typeface="Calibri Light" panose="020F0302020204030204"/>
                          <a:ea typeface="+mn-ea"/>
                          <a:cs typeface="+mn-cs"/>
                        </a:rPr>
                        <a:t>een school met </a:t>
                      </a:r>
                      <a:r>
                        <a:rPr lang="nl-NL" sz="1800" b="0" u="sng" kern="1200" dirty="0">
                          <a:solidFill>
                            <a:prstClr val="black"/>
                          </a:solidFill>
                          <a:latin typeface="Calibri Light" panose="020F0302020204030204"/>
                          <a:ea typeface="+mn-ea"/>
                          <a:cs typeface="+mn-cs"/>
                        </a:rPr>
                        <a:t>voor 20% praktijkgericht of maatschappelijk onderwijs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Clr>
                          <a:schemeClr val="accent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nl-NL" sz="1800" b="0" kern="1200" dirty="0">
                          <a:solidFill>
                            <a:prstClr val="black"/>
                          </a:solidFill>
                          <a:latin typeface="Calibri Light" panose="020F0302020204030204"/>
                          <a:ea typeface="+mn-ea"/>
                          <a:cs typeface="+mn-cs"/>
                        </a:rPr>
                        <a:t>formatief beoordelen én determineren; </a:t>
                      </a:r>
                      <a:r>
                        <a:rPr lang="nl-NL" sz="1800" b="0" u="sng" kern="1200" dirty="0">
                          <a:solidFill>
                            <a:prstClr val="black"/>
                          </a:solidFill>
                          <a:latin typeface="Calibri Light" panose="020F0302020204030204"/>
                          <a:ea typeface="+mn-ea"/>
                          <a:cs typeface="+mn-cs"/>
                        </a:rPr>
                        <a:t>zonder cijfers </a:t>
                      </a:r>
                      <a:r>
                        <a:rPr lang="nl-NL" sz="1800" b="0" kern="1200" dirty="0">
                          <a:solidFill>
                            <a:prstClr val="black"/>
                          </a:solidFill>
                          <a:latin typeface="Calibri Light" panose="020F0302020204030204"/>
                          <a:ea typeface="+mn-ea"/>
                          <a:cs typeface="+mn-cs"/>
                        </a:rPr>
                        <a:t>te geven aan de leerlingen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Clr>
                          <a:schemeClr val="accent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nl-NL" sz="1800" b="0" u="sng" kern="1200" dirty="0">
                          <a:solidFill>
                            <a:prstClr val="black"/>
                          </a:solidFill>
                          <a:latin typeface="Calibri Light" panose="020F0302020204030204"/>
                          <a:ea typeface="+mn-ea"/>
                          <a:cs typeface="+mn-cs"/>
                        </a:rPr>
                        <a:t>flexibele roosters </a:t>
                      </a:r>
                      <a:r>
                        <a:rPr lang="nl-NL" sz="1800" b="0" kern="1200" dirty="0">
                          <a:solidFill>
                            <a:prstClr val="black"/>
                          </a:solidFill>
                          <a:latin typeface="Calibri Light" panose="020F0302020204030204"/>
                          <a:ea typeface="+mn-ea"/>
                          <a:cs typeface="+mn-cs"/>
                        </a:rPr>
                        <a:t>waarbij studenten zelf kiezen wanneer ze naar welke les gaan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192446"/>
                  </a:ext>
                </a:extLst>
              </a:tr>
            </a:tbl>
          </a:graphicData>
        </a:graphic>
      </p:graphicFrame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E950CAB-CEE8-5A70-2F81-9C10FD24F1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8576" y="696223"/>
            <a:ext cx="7187794" cy="602674"/>
          </a:xfrm>
        </p:spPr>
        <p:txBody>
          <a:bodyPr>
            <a:normAutofit fontScale="77500" lnSpcReduction="20000"/>
          </a:bodyPr>
          <a:lstStyle/>
          <a:p>
            <a:r>
              <a:rPr lang="nl-NL" dirty="0"/>
              <a:t>Voorbeelden van genoemde kansrijke aanpakken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90E2CFAA-511D-2D0C-F66F-A05440E794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8326" y="2657820"/>
            <a:ext cx="3808450" cy="43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73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8AFBE0-F839-3060-372D-1E1593A1D2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9787" y="683866"/>
            <a:ext cx="9002856" cy="523539"/>
          </a:xfrm>
        </p:spPr>
        <p:txBody>
          <a:bodyPr>
            <a:normAutofit lnSpcReduction="10000"/>
          </a:bodyPr>
          <a:lstStyle/>
          <a:p>
            <a:r>
              <a:rPr lang="nl-NL" dirty="0"/>
              <a:t>Casus: op zoek naar partners</a:t>
            </a:r>
            <a:endParaRPr lang="en-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A21002-FCDD-3DCD-3E5E-10484C0DE5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9789" y="2296633"/>
            <a:ext cx="5256211" cy="40414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002060"/>
                </a:solidFill>
              </a:rPr>
              <a:t>Keuze: schrijf vanuit de praktijk of schrijf vanuit het onderzoek.</a:t>
            </a:r>
            <a:br>
              <a:rPr lang="nl-NL" b="1" dirty="0">
                <a:solidFill>
                  <a:srgbClr val="C1272D"/>
                </a:solidFill>
              </a:rPr>
            </a:br>
            <a:br>
              <a:rPr lang="nl-NL" b="1" dirty="0">
                <a:solidFill>
                  <a:srgbClr val="C1272D"/>
                </a:solidFill>
              </a:rPr>
            </a:br>
            <a:r>
              <a:rPr lang="nl-NL" dirty="0">
                <a:solidFill>
                  <a:srgbClr val="002060"/>
                </a:solidFill>
              </a:rPr>
              <a:t>Let op: We oordelen niet over het idee zelf en de inhoud.</a:t>
            </a:r>
            <a:br>
              <a:rPr lang="nl-NL" b="1" dirty="0">
                <a:solidFill>
                  <a:srgbClr val="C1272D"/>
                </a:solidFill>
              </a:rPr>
            </a:br>
            <a:br>
              <a:rPr lang="nl-NL" b="1" dirty="0">
                <a:solidFill>
                  <a:srgbClr val="C1272D"/>
                </a:solidFill>
              </a:rPr>
            </a:br>
            <a:r>
              <a:rPr lang="nl-NL" b="1" dirty="0">
                <a:solidFill>
                  <a:srgbClr val="C1272D"/>
                </a:solidFill>
              </a:rPr>
              <a:t>Aan de slag: oefenen wat je opschrijft en hoe je het opschrijft. </a:t>
            </a:r>
            <a:br>
              <a:rPr lang="nl-NL" b="1" dirty="0">
                <a:solidFill>
                  <a:srgbClr val="C1272D"/>
                </a:solidFill>
              </a:rPr>
            </a:br>
            <a:br>
              <a:rPr lang="nl-NL" b="1" dirty="0">
                <a:solidFill>
                  <a:srgbClr val="C1272D"/>
                </a:solidFill>
              </a:rPr>
            </a:br>
            <a:r>
              <a:rPr lang="nl-NL" dirty="0">
                <a:solidFill>
                  <a:srgbClr val="C1272D"/>
                </a:solidFill>
              </a:rPr>
              <a:t>Feedback op de beschrijving: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nl-NL" dirty="0">
                <a:solidFill>
                  <a:srgbClr val="C1272D"/>
                </a:solidFill>
              </a:rPr>
              <a:t>Formulering: Is het duidelijk wat het idee is?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nl-NL" dirty="0">
                <a:solidFill>
                  <a:srgbClr val="C1272D"/>
                </a:solidFill>
              </a:rPr>
              <a:t>Vraag: Is het helder wie gezocht wordt? </a:t>
            </a:r>
            <a:endParaRPr lang="en-NL" dirty="0">
              <a:solidFill>
                <a:srgbClr val="C1272D"/>
              </a:solidFill>
            </a:endParaRPr>
          </a:p>
          <a:p>
            <a:pPr marL="0" indent="0">
              <a:buClr>
                <a:schemeClr val="accent3"/>
              </a:buClr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endParaRPr lang="en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E35B05-5B63-C13D-C05A-FA650F306D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Schrijf uw (fictieve) onderzoeksidee op voor Kansrijke aanpakken: parels uit de praktijk</a:t>
            </a:r>
          </a:p>
        </p:txBody>
      </p:sp>
    </p:spTree>
    <p:extLst>
      <p:ext uri="{BB962C8B-B14F-4D97-AF65-F5344CB8AC3E}">
        <p14:creationId xmlns:p14="http://schemas.microsoft.com/office/powerpoint/2010/main" val="3691661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A946C000-AF66-C8A0-1A83-1961CB9EF7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408" y="410376"/>
            <a:ext cx="5941267" cy="523539"/>
          </a:xfrm>
        </p:spPr>
        <p:txBody>
          <a:bodyPr>
            <a:normAutofit lnSpcReduction="10000"/>
          </a:bodyPr>
          <a:lstStyle/>
          <a:p>
            <a:r>
              <a:rPr lang="nl-NL" dirty="0"/>
              <a:t>Onderzoeksidee delen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6BCB79D4-2D9D-DB0B-F228-06AE731DD6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F75CA1FC-B075-1F46-AEC5-A851E3CC46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3F14784B-B8F0-72A3-49EF-589645F18B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92"/>
          <a:stretch/>
        </p:blipFill>
        <p:spPr>
          <a:xfrm>
            <a:off x="599156" y="1097809"/>
            <a:ext cx="11352213" cy="569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02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423922A-1181-EC24-37AC-FA3D43A689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2652" y="774820"/>
            <a:ext cx="3986855" cy="523539"/>
          </a:xfrm>
        </p:spPr>
        <p:txBody>
          <a:bodyPr>
            <a:normAutofit lnSpcReduction="10000"/>
          </a:bodyPr>
          <a:lstStyle/>
          <a:p>
            <a:r>
              <a:rPr lang="nl-NL" dirty="0"/>
              <a:t>Ervaringen?  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9828F04-7ED8-42F1-ACA8-41345E2583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2652" y="2239562"/>
            <a:ext cx="4102915" cy="4433887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sz="3200" dirty="0"/>
          </a:p>
          <a:p>
            <a:r>
              <a:rPr lang="nl-NL" sz="3200" dirty="0"/>
              <a:t>Evaringen? </a:t>
            </a:r>
          </a:p>
          <a:p>
            <a:r>
              <a:rPr lang="nl-NL" sz="3200" dirty="0"/>
              <a:t>Zinvolle financieringsvorm?</a:t>
            </a:r>
          </a:p>
          <a:p>
            <a:pPr marL="0" indent="0">
              <a:buNone/>
            </a:pPr>
            <a:r>
              <a:rPr lang="nl-NL" sz="3200" dirty="0"/>
              <a:t>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881B5B8-A562-7CE7-7B42-88F282B23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020" y="1461119"/>
            <a:ext cx="6442671" cy="425484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E6CB449-80F7-FFA6-5CEF-D08D53FB9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270" y="1298359"/>
            <a:ext cx="2533372" cy="264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0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CF4311-DD6C-696B-A1D1-8E575460B3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861" y="1366117"/>
            <a:ext cx="7243518" cy="272461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nl-NL" dirty="0"/>
              <a:t>Contact over het Onderzoeksplein? </a:t>
            </a:r>
          </a:p>
          <a:p>
            <a:pPr>
              <a:lnSpc>
                <a:spcPct val="100000"/>
              </a:lnSpc>
            </a:pPr>
            <a:r>
              <a:rPr lang="en-NL" dirty="0"/>
              <a:t>Naam presentator</a:t>
            </a:r>
            <a:r>
              <a:rPr lang="nl-NL" dirty="0"/>
              <a:t>: Mireille Dees</a:t>
            </a:r>
            <a:endParaRPr lang="en-NL" dirty="0"/>
          </a:p>
          <a:p>
            <a:pPr>
              <a:lnSpc>
                <a:spcPct val="100000"/>
              </a:lnSpc>
            </a:pPr>
            <a:r>
              <a:rPr lang="en-NL" dirty="0"/>
              <a:t>E-mail</a:t>
            </a:r>
            <a:r>
              <a:rPr lang="nl-NL" dirty="0"/>
              <a:t>: </a:t>
            </a:r>
            <a:r>
              <a:rPr lang="nl-NL" dirty="0">
                <a:hlinkClick r:id="rId3"/>
              </a:rPr>
              <a:t>m.dees@nwo.nl</a:t>
            </a:r>
            <a:r>
              <a:rPr lang="nl-NL" dirty="0"/>
              <a:t> / </a:t>
            </a:r>
            <a:r>
              <a:rPr lang="nl-NL" dirty="0">
                <a:hlinkClick r:id="rId4"/>
              </a:rPr>
              <a:t>onderzoeksplein@nro.nl</a:t>
            </a:r>
            <a:r>
              <a:rPr lang="nl-NL" dirty="0"/>
              <a:t> 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dirty="0"/>
              <a:t>Contact over het de call Kansrijke aanpakken: parels uit de praktijk?</a:t>
            </a:r>
          </a:p>
          <a:p>
            <a:pPr>
              <a:lnSpc>
                <a:spcPct val="100000"/>
              </a:lnSpc>
            </a:pPr>
            <a:r>
              <a:rPr lang="en-NL" dirty="0"/>
              <a:t>Naam presentator</a:t>
            </a:r>
            <a:r>
              <a:rPr lang="nl-NL" dirty="0"/>
              <a:t>: Joske van de Vis</a:t>
            </a:r>
            <a:endParaRPr lang="en-NL" dirty="0"/>
          </a:p>
          <a:p>
            <a:pPr>
              <a:lnSpc>
                <a:spcPct val="100000"/>
              </a:lnSpc>
            </a:pPr>
            <a:r>
              <a:rPr lang="en-NL" dirty="0"/>
              <a:t>E-mail</a:t>
            </a:r>
            <a:r>
              <a:rPr lang="nl-NL" dirty="0"/>
              <a:t>: </a:t>
            </a:r>
            <a:r>
              <a:rPr lang="nl-NL" dirty="0">
                <a:hlinkClick r:id="rId5"/>
              </a:rPr>
              <a:t>j.vandevis@nwo.nl</a:t>
            </a:r>
            <a:r>
              <a:rPr lang="nl-NL" dirty="0"/>
              <a:t> / </a:t>
            </a:r>
            <a:r>
              <a:rPr lang="nl-NL" dirty="0">
                <a:hlinkClick r:id="rId6"/>
              </a:rPr>
              <a:t>programmaraad@nro.nl</a:t>
            </a:r>
            <a:r>
              <a:rPr lang="nl-NL" dirty="0"/>
              <a:t> </a:t>
            </a:r>
            <a:endParaRPr lang="en-NL" dirty="0"/>
          </a:p>
          <a:p>
            <a:pPr>
              <a:lnSpc>
                <a:spcPct val="100000"/>
              </a:lnSpc>
            </a:pPr>
            <a:endParaRPr lang="en-NL" dirty="0"/>
          </a:p>
          <a:p>
            <a:pPr>
              <a:lnSpc>
                <a:spcPct val="100000"/>
              </a:lnSpc>
            </a:pPr>
            <a:endParaRPr lang="en-NL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D626749-DCAB-B864-C180-56640C0C9C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861" y="5521123"/>
            <a:ext cx="3870908" cy="960699"/>
          </a:xfrm>
        </p:spPr>
        <p:txBody>
          <a:bodyPr>
            <a:normAutofit/>
          </a:bodyPr>
          <a:lstStyle/>
          <a:p>
            <a:pPr>
              <a:lnSpc>
                <a:spcPct val="60000"/>
              </a:lnSpc>
            </a:pPr>
            <a:r>
              <a:rPr lang="en-NL" dirty="0"/>
              <a:t>Meer weten?</a:t>
            </a:r>
          </a:p>
          <a:p>
            <a:pPr>
              <a:lnSpc>
                <a:spcPct val="70000"/>
              </a:lnSpc>
            </a:pPr>
            <a:r>
              <a:rPr lang="nl-NL" sz="2200" dirty="0">
                <a:latin typeface="+mj-lt"/>
              </a:rPr>
              <a:t>Ga naar </a:t>
            </a:r>
            <a:r>
              <a:rPr lang="nl-NL" sz="2200" dirty="0"/>
              <a:t>onderzoeksplein.nro.nl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32D3D44-6CC4-8BA8-473A-1D7F0E22CFA8}"/>
              </a:ext>
            </a:extLst>
          </p:cNvPr>
          <p:cNvSpPr txBox="1">
            <a:spLocks/>
          </p:cNvSpPr>
          <p:nvPr/>
        </p:nvSpPr>
        <p:spPr>
          <a:xfrm>
            <a:off x="8758989" y="826169"/>
            <a:ext cx="2912150" cy="5093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3974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>
                <a:solidFill>
                  <a:schemeClr val="bg1"/>
                </a:solidFill>
              </a:rPr>
              <a:t>Op de hoogte blijven?</a:t>
            </a:r>
          </a:p>
          <a:p>
            <a:r>
              <a:rPr lang="nl-NL" dirty="0">
                <a:solidFill>
                  <a:schemeClr val="bg1"/>
                </a:solidFill>
              </a:rPr>
              <a:t>Nro.nl/nieuwsbrief </a:t>
            </a:r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272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572C71-144E-2023-F1AC-4ED645EA45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Doel van deze workshop</a:t>
            </a:r>
            <a:endParaRPr lang="en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B68EB27-2D1F-3458-545E-97627D690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95" y="1556608"/>
            <a:ext cx="2241176" cy="1947874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03B359-DE35-A936-F143-AB5995FB7A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3132" y="3809782"/>
            <a:ext cx="8053201" cy="1801837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Aanleiding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GB" dirty="0">
              <a:solidFill>
                <a:prstClr val="black"/>
              </a:solidFill>
              <a:latin typeface="Calibri Light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endParaRPr lang="en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A49A396-2B85-4BB3-3284-6C7AF2016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107" y="1325856"/>
            <a:ext cx="2178626" cy="217862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8D9966F-4427-4251-F0AF-23596771D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1797" y="3961914"/>
            <a:ext cx="1897935" cy="180183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9D15A1-072A-5064-6967-BAB750833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775" y="4010990"/>
            <a:ext cx="2673228" cy="174339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D690FF2-D9DC-C879-EC7E-1D940BAA4E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92" y="4001626"/>
            <a:ext cx="2066925" cy="176212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7A9E5EF-2C7B-9B3A-80A4-DE6211FEA1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5083" y="4862832"/>
            <a:ext cx="1897935" cy="159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3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A72278-FA96-8E71-4865-0756C294F9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572C71-144E-2023-F1AC-4ED645EA45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Wat is het Onderzoeksplein?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75D4696-FC17-0B1A-4F84-991DF610FC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Het Onderzoeksplein Onderwijs van het NRO is bedoeld als matchingsplatform voor onderzoekers en onderwijsprofessionals. </a:t>
            </a:r>
            <a:endParaRPr lang="en-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03B359-DE35-A936-F143-AB5995FB7A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Op het Onderzoeksplein kun je:</a:t>
            </a:r>
            <a:endParaRPr kumimoji="0" lang="en-NL" sz="2200" b="1" i="0" u="none" strike="noStrike" kern="1200" cap="none" spc="0" normalizeH="0" baseline="0" noProof="0" dirty="0">
              <a:ln>
                <a:noFill/>
              </a:ln>
              <a:solidFill>
                <a:srgbClr val="C1272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prstClr val="black"/>
                </a:solidFill>
                <a:latin typeface="Calibri Light" panose="020F0302020204030204"/>
              </a:rPr>
              <a:t>Ideeën voor onderzoek plaatsen.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Reageren</a:t>
            </a:r>
            <a:r>
              <a:rPr lang="nl-NL" dirty="0">
                <a:solidFill>
                  <a:prstClr val="black"/>
                </a:solidFill>
                <a:latin typeface="Calibri Light" panose="020F0302020204030204"/>
              </a:rPr>
              <a:t>/aansluiten bij andere ideeën.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Experts vinden op thema’s.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i="1" dirty="0">
              <a:solidFill>
                <a:srgbClr val="005E9F"/>
              </a:solidFill>
              <a:latin typeface="Calibri Light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5E9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endParaRPr lang="en-NL" dirty="0"/>
          </a:p>
        </p:txBody>
      </p:sp>
      <p:pic>
        <p:nvPicPr>
          <p:cNvPr id="4" name="Picture 3" descr="A group of people holding a paper and a tablet&#10;&#10;Description automatically generated">
            <a:extLst>
              <a:ext uri="{FF2B5EF4-FFF2-40B4-BE49-F238E27FC236}">
                <a16:creationId xmlns:a16="http://schemas.microsoft.com/office/drawing/2014/main" id="{BFE6FF37-0500-2C08-4CCD-83F9A4D77E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472" y="3985178"/>
            <a:ext cx="5570529" cy="322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23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A72278-FA96-8E71-4865-0756C294F9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572C71-144E-2023-F1AC-4ED645EA45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9788" y="675845"/>
            <a:ext cx="5941267" cy="523539"/>
          </a:xfrm>
        </p:spPr>
        <p:txBody>
          <a:bodyPr>
            <a:normAutofit fontScale="92500"/>
          </a:bodyPr>
          <a:lstStyle/>
          <a:p>
            <a:r>
              <a:rPr lang="nl-NL" dirty="0"/>
              <a:t>Hoe werkt het Onderzoeksplein?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75D4696-FC17-0B1A-4F84-991DF610FC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en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EDF3FCC-CC71-EC84-9F7B-6BAF58D1F5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255D9AA-EF94-C093-CFFF-324488815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663"/>
            <a:ext cx="12192000" cy="594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5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A72278-FA96-8E71-4865-0756C294F9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572C71-144E-2023-F1AC-4ED645EA45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9788" y="675845"/>
            <a:ext cx="5941267" cy="523539"/>
          </a:xfrm>
        </p:spPr>
        <p:txBody>
          <a:bodyPr>
            <a:normAutofit fontScale="92500"/>
          </a:bodyPr>
          <a:lstStyle/>
          <a:p>
            <a:r>
              <a:rPr lang="nl-NL" dirty="0"/>
              <a:t>Hoe werkt het Onderzoeksplein?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75D4696-FC17-0B1A-4F84-991DF610FC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en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EDF3FCC-CC71-EC84-9F7B-6BAF58D1F5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EE9CFE7-8048-13F5-6EE3-FE7C476D5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921"/>
            <a:ext cx="12192000" cy="5925864"/>
          </a:xfrm>
          <a:prstGeom prst="rect">
            <a:avLst/>
          </a:prstGeom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id="{C659F1BD-F78C-69F1-EF05-FAF21656648E}"/>
              </a:ext>
            </a:extLst>
          </p:cNvPr>
          <p:cNvSpPr/>
          <p:nvPr/>
        </p:nvSpPr>
        <p:spPr>
          <a:xfrm>
            <a:off x="4242298" y="245260"/>
            <a:ext cx="1455821" cy="78205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88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A72278-FA96-8E71-4865-0756C294F9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572C71-144E-2023-F1AC-4ED645EA45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9788" y="675845"/>
            <a:ext cx="5941267" cy="523539"/>
          </a:xfrm>
        </p:spPr>
        <p:txBody>
          <a:bodyPr>
            <a:normAutofit fontScale="92500"/>
          </a:bodyPr>
          <a:lstStyle/>
          <a:p>
            <a:r>
              <a:rPr lang="nl-NL" dirty="0"/>
              <a:t>Hoe werkt het Onderzoeksplein?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75D4696-FC17-0B1A-4F84-991DF610FC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en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EDF3FCC-CC71-EC84-9F7B-6BAF58D1F5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ABE4C0E-5D19-D8AA-2C95-7D7F04753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663"/>
            <a:ext cx="12192000" cy="5918509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52D8B6A8-1B9B-DF1D-DDE9-507968AC7EB6}"/>
              </a:ext>
            </a:extLst>
          </p:cNvPr>
          <p:cNvSpPr/>
          <p:nvPr/>
        </p:nvSpPr>
        <p:spPr>
          <a:xfrm>
            <a:off x="3056021" y="1640753"/>
            <a:ext cx="2069432" cy="297937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15AA4B53-2BBA-6EF8-F920-06D552D34EFB}"/>
              </a:ext>
            </a:extLst>
          </p:cNvPr>
          <p:cNvSpPr/>
          <p:nvPr/>
        </p:nvSpPr>
        <p:spPr>
          <a:xfrm>
            <a:off x="7066549" y="1652408"/>
            <a:ext cx="2069432" cy="19089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062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A72278-FA96-8E71-4865-0756C294F9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EDF3FCC-CC71-EC84-9F7B-6BAF58D1F5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A5D236FC-A815-52DF-1F3E-7BCC7F33CB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7" t="2357" r="9718" b="8754"/>
          <a:stretch/>
        </p:blipFill>
        <p:spPr>
          <a:xfrm>
            <a:off x="6590733" y="847430"/>
            <a:ext cx="3327671" cy="5490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6" name="Tabel 14">
            <a:extLst>
              <a:ext uri="{FF2B5EF4-FFF2-40B4-BE49-F238E27FC236}">
                <a16:creationId xmlns:a16="http://schemas.microsoft.com/office/drawing/2014/main" id="{EF0E769D-F98A-BF42-2DE6-F0B1A5A8E1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509079"/>
              </p:ext>
            </p:extLst>
          </p:nvPr>
        </p:nvGraphicFramePr>
        <p:xfrm>
          <a:off x="2127136" y="2165229"/>
          <a:ext cx="4230324" cy="2867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4260">
                  <a:extLst>
                    <a:ext uri="{9D8B030D-6E8A-4147-A177-3AD203B41FA5}">
                      <a16:colId xmlns:a16="http://schemas.microsoft.com/office/drawing/2014/main" val="2401533024"/>
                    </a:ext>
                  </a:extLst>
                </a:gridCol>
                <a:gridCol w="1756064">
                  <a:extLst>
                    <a:ext uri="{9D8B030D-6E8A-4147-A177-3AD203B41FA5}">
                      <a16:colId xmlns:a16="http://schemas.microsoft.com/office/drawing/2014/main" val="1253800825"/>
                    </a:ext>
                  </a:extLst>
                </a:gridCol>
              </a:tblGrid>
              <a:tr h="651101">
                <a:tc>
                  <a:txBody>
                    <a:bodyPr/>
                    <a:lstStyle/>
                    <a:p>
                      <a:r>
                        <a:rPr lang="nl-NL" dirty="0"/>
                        <a:t>Deelnemers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Aantal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014219"/>
                  </a:ext>
                </a:extLst>
              </a:tr>
              <a:tr h="785376">
                <a:tc>
                  <a:txBody>
                    <a:bodyPr/>
                    <a:lstStyle/>
                    <a:p>
                      <a:r>
                        <a:rPr lang="nl-NL" dirty="0"/>
                        <a:t>Totaal aantal deelnemers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 230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532954"/>
                  </a:ext>
                </a:extLst>
              </a:tr>
              <a:tr h="785376">
                <a:tc>
                  <a:txBody>
                    <a:bodyPr/>
                    <a:lstStyle/>
                    <a:p>
                      <a:r>
                        <a:rPr lang="nl-NL" dirty="0"/>
                        <a:t>Onderwijsprofessionals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363976"/>
                  </a:ext>
                </a:extLst>
              </a:tr>
              <a:tr h="646036">
                <a:tc>
                  <a:txBody>
                    <a:bodyPr/>
                    <a:lstStyle/>
                    <a:p>
                      <a:r>
                        <a:rPr lang="nl-NL" dirty="0"/>
                        <a:t>Onderzoekers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147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396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4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A72278-FA96-8E71-4865-0756C294F9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572C71-144E-2023-F1AC-4ED645EA45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9788" y="675845"/>
            <a:ext cx="5941267" cy="523539"/>
          </a:xfrm>
        </p:spPr>
        <p:txBody>
          <a:bodyPr>
            <a:normAutofit fontScale="92500"/>
          </a:bodyPr>
          <a:lstStyle/>
          <a:p>
            <a:r>
              <a:rPr lang="nl-NL" dirty="0"/>
              <a:t>Hoe werkt het Onderzoeksplein?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75D4696-FC17-0B1A-4F84-991DF610FC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en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EDF3FCC-CC71-EC84-9F7B-6BAF58D1F5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FF4ACED-84BE-CFFF-1C55-2A770CE2F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663"/>
            <a:ext cx="12192000" cy="589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78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A72278-FA96-8E71-4865-0756C294F9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572C71-144E-2023-F1AC-4ED645EA45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9788" y="675845"/>
            <a:ext cx="5941267" cy="523539"/>
          </a:xfrm>
        </p:spPr>
        <p:txBody>
          <a:bodyPr>
            <a:normAutofit fontScale="92500"/>
          </a:bodyPr>
          <a:lstStyle/>
          <a:p>
            <a:r>
              <a:rPr lang="nl-NL" dirty="0"/>
              <a:t>Hoe werkt het Onderzoeksplein?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75D4696-FC17-0B1A-4F84-991DF610FC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en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EDF3FCC-CC71-EC84-9F7B-6BAF58D1F5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5DE4BD44-1419-DC67-E1D6-70917D189CC6}"/>
              </a:ext>
            </a:extLst>
          </p:cNvPr>
          <p:cNvSpPr/>
          <p:nvPr/>
        </p:nvSpPr>
        <p:spPr>
          <a:xfrm>
            <a:off x="8025063" y="3373836"/>
            <a:ext cx="1239253" cy="295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73B70F0-20FF-A2C9-C354-A92ECC6328FD}"/>
              </a:ext>
            </a:extLst>
          </p:cNvPr>
          <p:cNvSpPr/>
          <p:nvPr/>
        </p:nvSpPr>
        <p:spPr>
          <a:xfrm>
            <a:off x="8116073" y="3197421"/>
            <a:ext cx="1239253" cy="295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0CD7DF7B-C480-21F3-6337-AF55AFA7A8E0}"/>
              </a:ext>
            </a:extLst>
          </p:cNvPr>
          <p:cNvSpPr/>
          <p:nvPr/>
        </p:nvSpPr>
        <p:spPr>
          <a:xfrm>
            <a:off x="8590547" y="6584046"/>
            <a:ext cx="1395664" cy="295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EDD8B7E-F80D-DE96-5EB7-953CAB91F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83" t="5771" r="12253" b="28659"/>
          <a:stretch/>
        </p:blipFill>
        <p:spPr>
          <a:xfrm>
            <a:off x="6096000" y="-75081"/>
            <a:ext cx="6094907" cy="520192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F33AC73-A718-6EB3-69CF-10B2DC51B0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423"/>
          <a:stretch/>
        </p:blipFill>
        <p:spPr>
          <a:xfrm>
            <a:off x="1093" y="0"/>
            <a:ext cx="6375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7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RO Powerpoin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874"/>
      </a:accent1>
      <a:accent2>
        <a:srgbClr val="C1272C"/>
      </a:accent2>
      <a:accent3>
        <a:srgbClr val="F7931D"/>
      </a:accent3>
      <a:accent4>
        <a:srgbClr val="0097D6"/>
      </a:accent4>
      <a:accent5>
        <a:srgbClr val="CCEAF7"/>
      </a:accent5>
      <a:accent6>
        <a:srgbClr val="000000"/>
      </a:accent6>
      <a:hlink>
        <a:srgbClr val="C0272C"/>
      </a:hlink>
      <a:folHlink>
        <a:srgbClr val="C0272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2241</TotalTime>
  <Words>563</Words>
  <Application>Microsoft Office PowerPoint</Application>
  <PresentationFormat>Breedbeeld</PresentationFormat>
  <Paragraphs>107</Paragraphs>
  <Slides>18</Slides>
  <Notes>18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Onderzoeksplein Onderwijs van het NRO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Public Cinema</dc:creator>
  <cp:keywords/>
  <dc:description/>
  <cp:lastModifiedBy>Vis, J. van de [Joske]</cp:lastModifiedBy>
  <cp:revision>58</cp:revision>
  <dcterms:created xsi:type="dcterms:W3CDTF">2023-08-09T08:47:06Z</dcterms:created>
  <dcterms:modified xsi:type="dcterms:W3CDTF">2024-07-23T11:27:16Z</dcterms:modified>
  <cp:category/>
</cp:coreProperties>
</file>