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73" r:id="rId5"/>
    <p:sldId id="318" r:id="rId6"/>
    <p:sldId id="278" r:id="rId7"/>
    <p:sldId id="323" r:id="rId8"/>
    <p:sldId id="324" r:id="rId9"/>
    <p:sldId id="325" r:id="rId10"/>
    <p:sldId id="307" r:id="rId11"/>
    <p:sldId id="308" r:id="rId12"/>
    <p:sldId id="314" r:id="rId13"/>
    <p:sldId id="320" r:id="rId14"/>
    <p:sldId id="329" r:id="rId15"/>
    <p:sldId id="321" r:id="rId16"/>
    <p:sldId id="332" r:id="rId17"/>
    <p:sldId id="322" r:id="rId18"/>
    <p:sldId id="333" r:id="rId19"/>
    <p:sldId id="327" r:id="rId20"/>
    <p:sldId id="335" r:id="rId21"/>
    <p:sldId id="334" r:id="rId22"/>
    <p:sldId id="311" r:id="rId23"/>
    <p:sldId id="328" r:id="rId24"/>
    <p:sldId id="326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D9C700-487A-612E-93EB-C342A503CEB3}" name="Lotte Bus" initials="LB" userId="S::Lotte.Bus@han.nl::a4d96158-e1f1-46bd-a4d4-0c263db579b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s Roskam - Pelgrim" initials="ER-P" lastIdx="2" clrIdx="0">
    <p:extLst>
      <p:ext uri="{19B8F6BF-5375-455C-9EA6-DF929625EA0E}">
        <p15:presenceInfo xmlns:p15="http://schemas.microsoft.com/office/powerpoint/2012/main" userId="S::eam.pelgrim@avans.nl::a849cbad-8fe4-42db-aef2-979a90955ae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28"/>
    <a:srgbClr val="C3F8F1"/>
    <a:srgbClr val="FFDED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B96FAA-0C01-4569-BAB8-31AEACDFA6FD}" v="16" dt="2024-07-04T12:35:58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032" autoAdjust="0"/>
  </p:normalViewPr>
  <p:slideViewPr>
    <p:cSldViewPr snapToGrid="0">
      <p:cViewPr varScale="1">
        <p:scale>
          <a:sx n="67" d="100"/>
          <a:sy n="67" d="100"/>
        </p:scale>
        <p:origin x="126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35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s Roskam - Pelgrim" userId="a849cbad-8fe4-42db-aef2-979a90955aeb" providerId="ADAL" clId="{98B96FAA-0C01-4569-BAB8-31AEACDFA6FD}"/>
    <pc:docChg chg="undo custSel addSld delSld modSld">
      <pc:chgData name="Els Roskam - Pelgrim" userId="a849cbad-8fe4-42db-aef2-979a90955aeb" providerId="ADAL" clId="{98B96FAA-0C01-4569-BAB8-31AEACDFA6FD}" dt="2024-07-15T06:38:19.918" v="1343" actId="20577"/>
      <pc:docMkLst>
        <pc:docMk/>
      </pc:docMkLst>
      <pc:sldChg chg="modNotesTx">
        <pc:chgData name="Els Roskam - Pelgrim" userId="a849cbad-8fe4-42db-aef2-979a90955aeb" providerId="ADAL" clId="{98B96FAA-0C01-4569-BAB8-31AEACDFA6FD}" dt="2024-07-15T06:37:25.768" v="1331" actId="20577"/>
        <pc:sldMkLst>
          <pc:docMk/>
          <pc:sldMk cId="3982077515" sldId="273"/>
        </pc:sldMkLst>
      </pc:sldChg>
      <pc:sldChg chg="modNotesTx">
        <pc:chgData name="Els Roskam - Pelgrim" userId="a849cbad-8fe4-42db-aef2-979a90955aeb" providerId="ADAL" clId="{98B96FAA-0C01-4569-BAB8-31AEACDFA6FD}" dt="2024-07-15T06:37:29.805" v="1332" actId="20577"/>
        <pc:sldMkLst>
          <pc:docMk/>
          <pc:sldMk cId="812312486" sldId="278"/>
        </pc:sldMkLst>
      </pc:sldChg>
      <pc:sldChg chg="modNotesTx">
        <pc:chgData name="Els Roskam - Pelgrim" userId="a849cbad-8fe4-42db-aef2-979a90955aeb" providerId="ADAL" clId="{98B96FAA-0C01-4569-BAB8-31AEACDFA6FD}" dt="2024-07-15T06:37:43.020" v="1334" actId="20577"/>
        <pc:sldMkLst>
          <pc:docMk/>
          <pc:sldMk cId="3664434386" sldId="307"/>
        </pc:sldMkLst>
      </pc:sldChg>
      <pc:sldChg chg="modSp mod modNotesTx">
        <pc:chgData name="Els Roskam - Pelgrim" userId="a849cbad-8fe4-42db-aef2-979a90955aeb" providerId="ADAL" clId="{98B96FAA-0C01-4569-BAB8-31AEACDFA6FD}" dt="2024-07-15T06:37:45.326" v="1335" actId="20577"/>
        <pc:sldMkLst>
          <pc:docMk/>
          <pc:sldMk cId="515904267" sldId="308"/>
        </pc:sldMkLst>
        <pc:spChg chg="mod">
          <ac:chgData name="Els Roskam - Pelgrim" userId="a849cbad-8fe4-42db-aef2-979a90955aeb" providerId="ADAL" clId="{98B96FAA-0C01-4569-BAB8-31AEACDFA6FD}" dt="2024-07-04T12:23:33.191" v="924" actId="1076"/>
          <ac:spMkLst>
            <pc:docMk/>
            <pc:sldMk cId="515904267" sldId="308"/>
            <ac:spMk id="9" creationId="{CABB37AC-F8B3-6FB1-20DC-C555A9D0AEAB}"/>
          </ac:spMkLst>
        </pc:spChg>
        <pc:spChg chg="mod">
          <ac:chgData name="Els Roskam - Pelgrim" userId="a849cbad-8fe4-42db-aef2-979a90955aeb" providerId="ADAL" clId="{98B96FAA-0C01-4569-BAB8-31AEACDFA6FD}" dt="2024-07-04T12:24:55.381" v="1004" actId="1076"/>
          <ac:spMkLst>
            <pc:docMk/>
            <pc:sldMk cId="515904267" sldId="308"/>
            <ac:spMk id="15" creationId="{C297731C-896D-DE5B-89CE-06F1146F2906}"/>
          </ac:spMkLst>
        </pc:spChg>
      </pc:sldChg>
      <pc:sldChg chg="addSp modSp mod modAnim delCm modCm modNotesTx">
        <pc:chgData name="Els Roskam - Pelgrim" userId="a849cbad-8fe4-42db-aef2-979a90955aeb" providerId="ADAL" clId="{98B96FAA-0C01-4569-BAB8-31AEACDFA6FD}" dt="2024-07-15T06:38:19.918" v="1343" actId="20577"/>
        <pc:sldMkLst>
          <pc:docMk/>
          <pc:sldMk cId="1183559656" sldId="311"/>
        </pc:sldMkLst>
        <pc:spChg chg="mod">
          <ac:chgData name="Els Roskam - Pelgrim" userId="a849cbad-8fe4-42db-aef2-979a90955aeb" providerId="ADAL" clId="{98B96FAA-0C01-4569-BAB8-31AEACDFA6FD}" dt="2024-07-04T12:20:22.982" v="798" actId="14100"/>
          <ac:spMkLst>
            <pc:docMk/>
            <pc:sldMk cId="1183559656" sldId="311"/>
            <ac:spMk id="2" creationId="{64C892FA-DAA2-62F3-5AFF-5FF0007CF47E}"/>
          </ac:spMkLst>
        </pc:spChg>
        <pc:spChg chg="mod">
          <ac:chgData name="Els Roskam - Pelgrim" userId="a849cbad-8fe4-42db-aef2-979a90955aeb" providerId="ADAL" clId="{98B96FAA-0C01-4569-BAB8-31AEACDFA6FD}" dt="2024-07-04T12:15:24.489" v="779" actId="20577"/>
          <ac:spMkLst>
            <pc:docMk/>
            <pc:sldMk cId="1183559656" sldId="311"/>
            <ac:spMk id="5" creationId="{E764CBE2-ECBB-6387-BF17-ADE622D511D1}"/>
          </ac:spMkLst>
        </pc:spChg>
        <pc:spChg chg="add mod">
          <ac:chgData name="Els Roskam - Pelgrim" userId="a849cbad-8fe4-42db-aef2-979a90955aeb" providerId="ADAL" clId="{98B96FAA-0C01-4569-BAB8-31AEACDFA6FD}" dt="2024-07-04T12:21:17.845" v="850" actId="1076"/>
          <ac:spMkLst>
            <pc:docMk/>
            <pc:sldMk cId="1183559656" sldId="311"/>
            <ac:spMk id="7" creationId="{11794EEE-9B94-1F63-E742-A59107DEE0BB}"/>
          </ac:spMkLst>
        </pc:spChg>
        <pc:picChg chg="add mod">
          <ac:chgData name="Els Roskam - Pelgrim" userId="a849cbad-8fe4-42db-aef2-979a90955aeb" providerId="ADAL" clId="{98B96FAA-0C01-4569-BAB8-31AEACDFA6FD}" dt="2024-07-04T12:20:29.577" v="800" actId="1076"/>
          <ac:picMkLst>
            <pc:docMk/>
            <pc:sldMk cId="1183559656" sldId="311"/>
            <ac:picMk id="6" creationId="{7F910AF1-CB4E-58CF-A975-CA68984B309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ls Roskam - Pelgrim" userId="a849cbad-8fe4-42db-aef2-979a90955aeb" providerId="ADAL" clId="{98B96FAA-0C01-4569-BAB8-31AEACDFA6FD}" dt="2024-07-04T12:14:58.860" v="760"/>
              <pc2:cmMkLst xmlns:pc2="http://schemas.microsoft.com/office/powerpoint/2019/9/main/command">
                <pc:docMk/>
                <pc:sldMk cId="1183559656" sldId="311"/>
                <pc2:cmMk id="{0681999B-6446-4F4B-9440-758968F4BB2A}"/>
              </pc2:cmMkLst>
            </pc226:cmChg>
          </p:ext>
        </pc:extLst>
      </pc:sldChg>
      <pc:sldChg chg="modSp mod modNotesTx">
        <pc:chgData name="Els Roskam - Pelgrim" userId="a849cbad-8fe4-42db-aef2-979a90955aeb" providerId="ADAL" clId="{98B96FAA-0C01-4569-BAB8-31AEACDFA6FD}" dt="2024-07-15T06:37:50.665" v="1336" actId="20577"/>
        <pc:sldMkLst>
          <pc:docMk/>
          <pc:sldMk cId="1878748636" sldId="314"/>
        </pc:sldMkLst>
        <pc:spChg chg="mod">
          <ac:chgData name="Els Roskam - Pelgrim" userId="a849cbad-8fe4-42db-aef2-979a90955aeb" providerId="ADAL" clId="{98B96FAA-0C01-4569-BAB8-31AEACDFA6FD}" dt="2024-07-04T12:25:17.216" v="1005" actId="1076"/>
          <ac:spMkLst>
            <pc:docMk/>
            <pc:sldMk cId="1878748636" sldId="314"/>
            <ac:spMk id="9" creationId="{F1EEC915-96FA-889B-F155-CE63E63475FB}"/>
          </ac:spMkLst>
        </pc:spChg>
      </pc:sldChg>
      <pc:sldChg chg="modNotesTx">
        <pc:chgData name="Els Roskam - Pelgrim" userId="a849cbad-8fe4-42db-aef2-979a90955aeb" providerId="ADAL" clId="{98B96FAA-0C01-4569-BAB8-31AEACDFA6FD}" dt="2024-07-15T06:37:53.135" v="1337" actId="20577"/>
        <pc:sldMkLst>
          <pc:docMk/>
          <pc:sldMk cId="458266411" sldId="320"/>
        </pc:sldMkLst>
      </pc:sldChg>
      <pc:sldChg chg="modNotesTx">
        <pc:chgData name="Els Roskam - Pelgrim" userId="a849cbad-8fe4-42db-aef2-979a90955aeb" providerId="ADAL" clId="{98B96FAA-0C01-4569-BAB8-31AEACDFA6FD}" dt="2024-07-15T06:38:01.599" v="1339" actId="20577"/>
        <pc:sldMkLst>
          <pc:docMk/>
          <pc:sldMk cId="1399582776" sldId="321"/>
        </pc:sldMkLst>
      </pc:sldChg>
      <pc:sldChg chg="modNotesTx">
        <pc:chgData name="Els Roskam - Pelgrim" userId="a849cbad-8fe4-42db-aef2-979a90955aeb" providerId="ADAL" clId="{98B96FAA-0C01-4569-BAB8-31AEACDFA6FD}" dt="2024-07-15T06:38:07.507" v="1341" actId="20577"/>
        <pc:sldMkLst>
          <pc:docMk/>
          <pc:sldMk cId="2588191682" sldId="322"/>
        </pc:sldMkLst>
      </pc:sldChg>
      <pc:sldChg chg="modNotesTx">
        <pc:chgData name="Els Roskam - Pelgrim" userId="a849cbad-8fe4-42db-aef2-979a90955aeb" providerId="ADAL" clId="{98B96FAA-0C01-4569-BAB8-31AEACDFA6FD}" dt="2024-07-15T06:37:34.488" v="1333" actId="20577"/>
        <pc:sldMkLst>
          <pc:docMk/>
          <pc:sldMk cId="2182080950" sldId="323"/>
        </pc:sldMkLst>
      </pc:sldChg>
      <pc:sldChg chg="modSp mod modAnim">
        <pc:chgData name="Els Roskam - Pelgrim" userId="a849cbad-8fe4-42db-aef2-979a90955aeb" providerId="ADAL" clId="{98B96FAA-0C01-4569-BAB8-31AEACDFA6FD}" dt="2024-07-04T12:26:53.858" v="1009" actId="20577"/>
        <pc:sldMkLst>
          <pc:docMk/>
          <pc:sldMk cId="932934012" sldId="327"/>
        </pc:sldMkLst>
        <pc:spChg chg="mod">
          <ac:chgData name="Els Roskam - Pelgrim" userId="a849cbad-8fe4-42db-aef2-979a90955aeb" providerId="ADAL" clId="{98B96FAA-0C01-4569-BAB8-31AEACDFA6FD}" dt="2024-07-04T12:26:53.858" v="1009" actId="20577"/>
          <ac:spMkLst>
            <pc:docMk/>
            <pc:sldMk cId="932934012" sldId="327"/>
            <ac:spMk id="3" creationId="{443E2514-F4C1-AAF1-CD99-18203A15AD9C}"/>
          </ac:spMkLst>
        </pc:spChg>
        <pc:spChg chg="mod">
          <ac:chgData name="Els Roskam - Pelgrim" userId="a849cbad-8fe4-42db-aef2-979a90955aeb" providerId="ADAL" clId="{98B96FAA-0C01-4569-BAB8-31AEACDFA6FD}" dt="2024-07-04T12:10:12.702" v="515" actId="1076"/>
          <ac:spMkLst>
            <pc:docMk/>
            <pc:sldMk cId="932934012" sldId="327"/>
            <ac:spMk id="4" creationId="{10EE11E9-F073-0092-75E9-402B7388E43B}"/>
          </ac:spMkLst>
        </pc:spChg>
      </pc:sldChg>
      <pc:sldChg chg="modNotesTx">
        <pc:chgData name="Els Roskam - Pelgrim" userId="a849cbad-8fe4-42db-aef2-979a90955aeb" providerId="ADAL" clId="{98B96FAA-0C01-4569-BAB8-31AEACDFA6FD}" dt="2024-07-15T06:37:55.951" v="1338" actId="20577"/>
        <pc:sldMkLst>
          <pc:docMk/>
          <pc:sldMk cId="1306630342" sldId="329"/>
        </pc:sldMkLst>
      </pc:sldChg>
      <pc:sldChg chg="del">
        <pc:chgData name="Els Roskam - Pelgrim" userId="a849cbad-8fe4-42db-aef2-979a90955aeb" providerId="ADAL" clId="{98B96FAA-0C01-4569-BAB8-31AEACDFA6FD}" dt="2024-07-02T06:58:23.922" v="0" actId="47"/>
        <pc:sldMkLst>
          <pc:docMk/>
          <pc:sldMk cId="4213752599" sldId="331"/>
        </pc:sldMkLst>
      </pc:sldChg>
      <pc:sldChg chg="modNotesTx">
        <pc:chgData name="Els Roskam - Pelgrim" userId="a849cbad-8fe4-42db-aef2-979a90955aeb" providerId="ADAL" clId="{98B96FAA-0C01-4569-BAB8-31AEACDFA6FD}" dt="2024-07-15T06:38:04.918" v="1340" actId="20577"/>
        <pc:sldMkLst>
          <pc:docMk/>
          <pc:sldMk cId="545415174" sldId="332"/>
        </pc:sldMkLst>
      </pc:sldChg>
      <pc:sldChg chg="modNotesTx">
        <pc:chgData name="Els Roskam - Pelgrim" userId="a849cbad-8fe4-42db-aef2-979a90955aeb" providerId="ADAL" clId="{98B96FAA-0C01-4569-BAB8-31AEACDFA6FD}" dt="2024-07-15T06:38:10.349" v="1342" actId="20577"/>
        <pc:sldMkLst>
          <pc:docMk/>
          <pc:sldMk cId="104546924" sldId="333"/>
        </pc:sldMkLst>
      </pc:sldChg>
      <pc:sldChg chg="modSp new mod modAnim">
        <pc:chgData name="Els Roskam - Pelgrim" userId="a849cbad-8fe4-42db-aef2-979a90955aeb" providerId="ADAL" clId="{98B96FAA-0C01-4569-BAB8-31AEACDFA6FD}" dt="2024-07-04T12:35:58.357" v="1268"/>
        <pc:sldMkLst>
          <pc:docMk/>
          <pc:sldMk cId="1775019490" sldId="334"/>
        </pc:sldMkLst>
        <pc:spChg chg="mod">
          <ac:chgData name="Els Roskam - Pelgrim" userId="a849cbad-8fe4-42db-aef2-979a90955aeb" providerId="ADAL" clId="{98B96FAA-0C01-4569-BAB8-31AEACDFA6FD}" dt="2024-07-04T12:35:50.967" v="1267" actId="20577"/>
          <ac:spMkLst>
            <pc:docMk/>
            <pc:sldMk cId="1775019490" sldId="334"/>
            <ac:spMk id="3" creationId="{BF35D7C5-285A-5207-53A5-7136546E3B8A}"/>
          </ac:spMkLst>
        </pc:spChg>
        <pc:spChg chg="mod">
          <ac:chgData name="Els Roskam - Pelgrim" userId="a849cbad-8fe4-42db-aef2-979a90955aeb" providerId="ADAL" clId="{98B96FAA-0C01-4569-BAB8-31AEACDFA6FD}" dt="2024-07-04T12:13:17.767" v="749" actId="113"/>
          <ac:spMkLst>
            <pc:docMk/>
            <pc:sldMk cId="1775019490" sldId="334"/>
            <ac:spMk id="4" creationId="{EE7C9AD1-82D2-BD41-E416-E24BDC4818B9}"/>
          </ac:spMkLst>
        </pc:spChg>
      </pc:sldChg>
      <pc:sldChg chg="addSp modSp new mod">
        <pc:chgData name="Els Roskam - Pelgrim" userId="a849cbad-8fe4-42db-aef2-979a90955aeb" providerId="ADAL" clId="{98B96FAA-0C01-4569-BAB8-31AEACDFA6FD}" dt="2024-07-04T12:34:29.193" v="1162" actId="20577"/>
        <pc:sldMkLst>
          <pc:docMk/>
          <pc:sldMk cId="1328401279" sldId="335"/>
        </pc:sldMkLst>
        <pc:spChg chg="mod">
          <ac:chgData name="Els Roskam - Pelgrim" userId="a849cbad-8fe4-42db-aef2-979a90955aeb" providerId="ADAL" clId="{98B96FAA-0C01-4569-BAB8-31AEACDFA6FD}" dt="2024-07-04T12:34:29.193" v="1162" actId="20577"/>
          <ac:spMkLst>
            <pc:docMk/>
            <pc:sldMk cId="1328401279" sldId="335"/>
            <ac:spMk id="3" creationId="{2F409D3E-87DD-AE83-8C2A-956995B12F8B}"/>
          </ac:spMkLst>
        </pc:spChg>
        <pc:spChg chg="mod">
          <ac:chgData name="Els Roskam - Pelgrim" userId="a849cbad-8fe4-42db-aef2-979a90955aeb" providerId="ADAL" clId="{98B96FAA-0C01-4569-BAB8-31AEACDFA6FD}" dt="2024-07-04T12:10:20.999" v="517" actId="6549"/>
          <ac:spMkLst>
            <pc:docMk/>
            <pc:sldMk cId="1328401279" sldId="335"/>
            <ac:spMk id="4" creationId="{AFC712C7-335A-7EAE-376C-B13D185FFAFD}"/>
          </ac:spMkLst>
        </pc:spChg>
        <pc:picChg chg="add mod">
          <ac:chgData name="Els Roskam - Pelgrim" userId="a849cbad-8fe4-42db-aef2-979a90955aeb" providerId="ADAL" clId="{98B96FAA-0C01-4569-BAB8-31AEACDFA6FD}" dt="2024-07-04T12:34:23.650" v="1161" actId="1076"/>
          <ac:picMkLst>
            <pc:docMk/>
            <pc:sldMk cId="1328401279" sldId="335"/>
            <ac:picMk id="6" creationId="{CC8D6720-FDCB-FE7B-EEB3-8F515CFD2C23}"/>
          </ac:picMkLst>
        </pc:picChg>
        <pc:picChg chg="add mod">
          <ac:chgData name="Els Roskam - Pelgrim" userId="a849cbad-8fe4-42db-aef2-979a90955aeb" providerId="ADAL" clId="{98B96FAA-0C01-4569-BAB8-31AEACDFA6FD}" dt="2024-07-04T12:34:23.650" v="1161" actId="1076"/>
          <ac:picMkLst>
            <pc:docMk/>
            <pc:sldMk cId="1328401279" sldId="335"/>
            <ac:picMk id="8" creationId="{775E7B06-ED12-0D1C-2D24-D3B32A110993}"/>
          </ac:picMkLst>
        </pc:picChg>
        <pc:picChg chg="add mod">
          <ac:chgData name="Els Roskam - Pelgrim" userId="a849cbad-8fe4-42db-aef2-979a90955aeb" providerId="ADAL" clId="{98B96FAA-0C01-4569-BAB8-31AEACDFA6FD}" dt="2024-07-04T12:34:23.650" v="1161" actId="1076"/>
          <ac:picMkLst>
            <pc:docMk/>
            <pc:sldMk cId="1328401279" sldId="335"/>
            <ac:picMk id="10" creationId="{849E4D23-78E5-1BCF-334F-61E6A96E4DA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6F64D6-D756-254D-B8FF-DA0FA0F2FD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6C72-5B02-3246-B07B-61C20BC039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728DA-19E7-DC4B-AF21-9156B5E49712}" type="datetimeFigureOut">
              <a:rPr lang="en-NL" smtClean="0"/>
              <a:t>07/15/2024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52053-3F18-5946-9B5A-4BA44DD62B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D59D48-8E1A-B942-A79E-0FC94E87CB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09C6F-1A8A-584F-80C5-0B25A27E86B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49454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9A53F-81F6-4D4D-B432-3A45117ACC2B}" type="datetimeFigureOut">
              <a:rPr lang="nl-NL" smtClean="0"/>
              <a:t>15-7-2024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6EE17-EEB3-401A-9138-5FB0593014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601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6EE17-EEB3-401A-9138-5FB0593014E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0499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6EE17-EEB3-401A-9138-5FB0593014E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3869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6EE17-EEB3-401A-9138-5FB0593014E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5873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6EE17-EEB3-401A-9138-5FB0593014E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951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6EE17-EEB3-401A-9138-5FB0593014E8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045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6EE17-EEB3-401A-9138-5FB0593014E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1193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6EE17-EEB3-401A-9138-5FB0593014E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742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6EE17-EEB3-401A-9138-5FB0593014E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9392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6EE17-EEB3-401A-9138-5FB0593014E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5118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6EE17-EEB3-401A-9138-5FB0593014E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5169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6EE17-EEB3-401A-9138-5FB0593014E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0176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6EE17-EEB3-401A-9138-5FB0593014E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4319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6EE17-EEB3-401A-9138-5FB0593014E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9194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A91EB91A-E1CB-4179-8320-882DA10F748A}"/>
              </a:ext>
            </a:extLst>
          </p:cNvPr>
          <p:cNvSpPr/>
          <p:nvPr userDrawn="1"/>
        </p:nvSpPr>
        <p:spPr>
          <a:xfrm>
            <a:off x="0" y="0"/>
            <a:ext cx="12192000" cy="6137564"/>
          </a:xfrm>
          <a:prstGeom prst="rect">
            <a:avLst/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>
              <a:ln>
                <a:noFill/>
              </a:ln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653A91-044D-4D4A-84D4-8FDC90E2D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2818" y="1122363"/>
            <a:ext cx="7966364" cy="2387600"/>
          </a:xfrm>
        </p:spPr>
        <p:txBody>
          <a:bodyPr anchor="b"/>
          <a:lstStyle>
            <a:lvl1pPr algn="ctr">
              <a:defRPr sz="6000" b="1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</a:lstStyle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484A349-0E16-4374-9626-40F578793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2818" y="3687090"/>
            <a:ext cx="7966364" cy="760219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endParaRPr lang="nl-NL"/>
          </a:p>
        </p:txBody>
      </p:sp>
      <p:pic>
        <p:nvPicPr>
          <p:cNvPr id="10" name="Afbeelding 4">
            <a:extLst>
              <a:ext uri="{FF2B5EF4-FFF2-40B4-BE49-F238E27FC236}">
                <a16:creationId xmlns:a16="http://schemas.microsoft.com/office/drawing/2014/main" id="{F1D637E7-DD87-9D41-8485-69CBD0A813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758" y="6208509"/>
            <a:ext cx="1905001" cy="549646"/>
          </a:xfrm>
          <a:prstGeom prst="rect">
            <a:avLst/>
          </a:prstGeom>
        </p:spPr>
      </p:pic>
      <p:pic>
        <p:nvPicPr>
          <p:cNvPr id="12" name="Afbeelding 12">
            <a:extLst>
              <a:ext uri="{FF2B5EF4-FFF2-40B4-BE49-F238E27FC236}">
                <a16:creationId xmlns:a16="http://schemas.microsoft.com/office/drawing/2014/main" id="{7D66E372-BEB5-9740-A64A-8FBBCF04C8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" y="0"/>
            <a:ext cx="1613277" cy="1919935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D3F7778F-CCB0-B442-9AFC-7148DE6079B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112818" y="5397083"/>
            <a:ext cx="7966364" cy="338554"/>
          </a:xfrm>
        </p:spPr>
        <p:txBody>
          <a:bodyPr/>
          <a:lstStyle>
            <a:lvl1pPr marL="0" indent="0">
              <a:buNone/>
              <a:defRPr b="1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  <a:lvl2pPr marL="685783" indent="-228594">
              <a:buClr>
                <a:srgbClr val="282828"/>
              </a:buClr>
              <a:buSzPct val="150000"/>
              <a:buFont typeface="Arial" panose="020B0604020202020204" pitchFamily="34" charset="0"/>
              <a:buChar char="•"/>
              <a:defRPr>
                <a:latin typeface="IBM Plex Sans" panose="020B0503050203000203" pitchFamily="34" charset="0"/>
              </a:defRPr>
            </a:lvl2pPr>
            <a:lvl3pPr marL="1257277" indent="-342900" algn="l">
              <a:buSzPct val="100000"/>
              <a:buFont typeface="IBM Plex Sans" panose="020B0503050203000203" pitchFamily="34" charset="0"/>
              <a:buNone/>
              <a:defRPr sz="1600">
                <a:latin typeface="IBM Plex Sans" panose="020B0503050203000203" pitchFamily="34" charset="0"/>
              </a:defRPr>
            </a:lvl3pPr>
            <a:lvl4pPr>
              <a:defRPr>
                <a:latin typeface="IBM Plex Sans" panose="020B0503050203000203" pitchFamily="34" charset="0"/>
              </a:defRPr>
            </a:lvl4pPr>
            <a:lvl5pPr>
              <a:defRPr>
                <a:latin typeface="IBM Plex Sans" panose="020B0503050203000203" pitchFamily="34" charset="0"/>
              </a:defRPr>
            </a:lvl5pPr>
          </a:lstStyle>
          <a:p>
            <a:pPr lvl="2"/>
            <a:r>
              <a:rPr lang="nl-NL"/>
              <a:t>	Klikken om naam, datum, gelegenheid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50125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sort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B4E99936-A8CD-47A1-93B6-F82F73820892}"/>
              </a:ext>
            </a:extLst>
          </p:cNvPr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>
              <a:ln>
                <a:noFill/>
              </a:ln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309DA3E-4EDE-4D63-A171-2B5D521BA52E}"/>
              </a:ext>
            </a:extLst>
          </p:cNvPr>
          <p:cNvSpPr txBox="1"/>
          <p:nvPr userDrawn="1"/>
        </p:nvSpPr>
        <p:spPr>
          <a:xfrm>
            <a:off x="329265" y="6285653"/>
            <a:ext cx="252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800" b="1" u="none">
                <a:solidFill>
                  <a:schemeClr val="tx1">
                    <a:lumMod val="90000"/>
                    <a:lumOff val="10000"/>
                  </a:schemeClr>
                </a:solidFill>
                <a:latin typeface="Circular" panose="02010504010101010104" pitchFamily="50" charset="0"/>
                <a:cs typeface="Circular" panose="02010504010101010104" pitchFamily="50" charset="0"/>
              </a:rPr>
              <a:t>www.adaptatwork.nl </a:t>
            </a:r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19B995A7-74DF-4141-97B6-F221ED19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089" y="4570568"/>
            <a:ext cx="1277641" cy="94640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FAA70B5-2F2D-497F-A1AA-6CE39CB32A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771" y="946482"/>
            <a:ext cx="1462960" cy="111005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E69E66A-40FC-42F8-A7B3-B4D207ECF8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310" y="1075501"/>
            <a:ext cx="852980" cy="852018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7FEE8F7E-04F4-4484-BF39-4A2ACEDDAC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517393"/>
            <a:ext cx="1752493" cy="447123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8671047D-BA17-4260-8ABC-765047C9E7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28" y="3624574"/>
            <a:ext cx="1669345" cy="32204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4941112-293D-4C53-BE88-7D2C0118EFF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2617" y="1412950"/>
            <a:ext cx="1360288" cy="177121"/>
          </a:xfrm>
          <a:prstGeom prst="rect">
            <a:avLst/>
          </a:prstGeom>
        </p:spPr>
      </p:pic>
      <p:pic>
        <p:nvPicPr>
          <p:cNvPr id="19" name="Afbeelding 12">
            <a:extLst>
              <a:ext uri="{FF2B5EF4-FFF2-40B4-BE49-F238E27FC236}">
                <a16:creationId xmlns:a16="http://schemas.microsoft.com/office/drawing/2014/main" id="{F44E1BF1-8A97-B146-847B-2AA86733936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3277" cy="1919935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F47BCC8B-F6EF-4C13-A71F-1A6500C2840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350" y="3636266"/>
            <a:ext cx="1752493" cy="33297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12E85D8-4540-4CF9-8561-D244DDD02BA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81" y="2323292"/>
            <a:ext cx="1752493" cy="8805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13D1A74-082E-4E87-A9C7-0A0C17362D6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440" y="2461973"/>
            <a:ext cx="1360288" cy="55947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6BEE906-1662-4614-84AA-49DB2347FA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53" y="2466354"/>
            <a:ext cx="2195264" cy="48609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6DFF4EA-164C-42E9-914D-14F131A6DA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044" y="903877"/>
            <a:ext cx="1277641" cy="127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E78EE53-8FFE-4FF2-84BF-ABA6782FAEF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433" y="2935573"/>
            <a:ext cx="1677268" cy="16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0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9" userDrawn="1">
          <p15:clr>
            <a:srgbClr val="FBAE40"/>
          </p15:clr>
        </p15:guide>
        <p15:guide id="2" pos="567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>
            <a:extLst>
              <a:ext uri="{FF2B5EF4-FFF2-40B4-BE49-F238E27FC236}">
                <a16:creationId xmlns:a16="http://schemas.microsoft.com/office/drawing/2014/main" id="{ED4D1615-E6F1-514B-8EB8-E29F1895334A}"/>
              </a:ext>
            </a:extLst>
          </p:cNvPr>
          <p:cNvSpPr/>
          <p:nvPr userDrawn="1"/>
        </p:nvSpPr>
        <p:spPr>
          <a:xfrm>
            <a:off x="0" y="0"/>
            <a:ext cx="12192000" cy="6137564"/>
          </a:xfrm>
          <a:prstGeom prst="rect">
            <a:avLst/>
          </a:prstGeom>
          <a:solidFill>
            <a:srgbClr val="C3F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>
              <a:ln>
                <a:noFill/>
              </a:ln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653A91-044D-4D4A-84D4-8FDC90E2D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2818" y="1122363"/>
            <a:ext cx="7966364" cy="2387600"/>
          </a:xfrm>
        </p:spPr>
        <p:txBody>
          <a:bodyPr anchor="b"/>
          <a:lstStyle>
            <a:lvl1pPr algn="ctr">
              <a:defRPr sz="6000" b="1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</a:lstStyle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484A349-0E16-4374-9626-40F578793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2818" y="3687090"/>
            <a:ext cx="7966364" cy="760219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endParaRPr lang="nl-NL"/>
          </a:p>
        </p:txBody>
      </p:sp>
      <p:pic>
        <p:nvPicPr>
          <p:cNvPr id="9" name="Afbeelding 4">
            <a:extLst>
              <a:ext uri="{FF2B5EF4-FFF2-40B4-BE49-F238E27FC236}">
                <a16:creationId xmlns:a16="http://schemas.microsoft.com/office/drawing/2014/main" id="{9EA0704C-0A6D-E64A-952B-95193036D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758" y="6208509"/>
            <a:ext cx="1905001" cy="549646"/>
          </a:xfrm>
          <a:prstGeom prst="rect">
            <a:avLst/>
          </a:prstGeom>
        </p:spPr>
      </p:pic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6B9C20D0-2B98-9C49-9B31-02153DDBC4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112818" y="5397083"/>
            <a:ext cx="7966364" cy="338554"/>
          </a:xfrm>
        </p:spPr>
        <p:txBody>
          <a:bodyPr/>
          <a:lstStyle>
            <a:lvl1pPr marL="0" indent="0">
              <a:buNone/>
              <a:defRPr b="1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  <a:lvl2pPr marL="685783" indent="-228594">
              <a:buClr>
                <a:srgbClr val="282828"/>
              </a:buClr>
              <a:buSzPct val="150000"/>
              <a:buFont typeface="Arial" panose="020B0604020202020204" pitchFamily="34" charset="0"/>
              <a:buChar char="•"/>
              <a:defRPr>
                <a:latin typeface="IBM Plex Sans" panose="020B0503050203000203" pitchFamily="34" charset="0"/>
              </a:defRPr>
            </a:lvl2pPr>
            <a:lvl3pPr marL="1257277" indent="-342900" algn="l">
              <a:buSzPct val="100000"/>
              <a:buFont typeface="IBM Plex Sans" panose="020B0503050203000203" pitchFamily="34" charset="0"/>
              <a:buNone/>
              <a:defRPr sz="1600">
                <a:latin typeface="IBM Plex Sans" panose="020B0503050203000203" pitchFamily="34" charset="0"/>
              </a:defRPr>
            </a:lvl3pPr>
            <a:lvl4pPr>
              <a:defRPr>
                <a:latin typeface="IBM Plex Sans" panose="020B0503050203000203" pitchFamily="34" charset="0"/>
              </a:defRPr>
            </a:lvl4pPr>
            <a:lvl5pPr>
              <a:defRPr>
                <a:latin typeface="IBM Plex Sans" panose="020B0503050203000203" pitchFamily="34" charset="0"/>
              </a:defRPr>
            </a:lvl5pPr>
          </a:lstStyle>
          <a:p>
            <a:pPr lvl="2"/>
            <a:r>
              <a:rPr lang="nl-NL"/>
              <a:t>	Klikken om naam, datum, gelegenheid toe te voegen</a:t>
            </a:r>
          </a:p>
        </p:txBody>
      </p:sp>
      <p:pic>
        <p:nvPicPr>
          <p:cNvPr id="15" name="Afbeelding 12">
            <a:extLst>
              <a:ext uri="{FF2B5EF4-FFF2-40B4-BE49-F238E27FC236}">
                <a16:creationId xmlns:a16="http://schemas.microsoft.com/office/drawing/2014/main" id="{69CFB958-C5B7-9F4E-B40A-5F418EF8C1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" y="0"/>
            <a:ext cx="1613277" cy="191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4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A91EB91A-E1CB-4179-8320-882DA10F748A}"/>
              </a:ext>
            </a:extLst>
          </p:cNvPr>
          <p:cNvSpPr/>
          <p:nvPr userDrawn="1"/>
        </p:nvSpPr>
        <p:spPr>
          <a:xfrm>
            <a:off x="0" y="0"/>
            <a:ext cx="12192000" cy="6137564"/>
          </a:xfrm>
          <a:prstGeom prst="rect">
            <a:avLst/>
          </a:prstGeom>
          <a:solidFill>
            <a:srgbClr val="FFE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>
              <a:ln>
                <a:noFill/>
              </a:ln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653A91-044D-4D4A-84D4-8FDC90E2D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2818" y="1122363"/>
            <a:ext cx="7966364" cy="2387600"/>
          </a:xfrm>
        </p:spPr>
        <p:txBody>
          <a:bodyPr anchor="b"/>
          <a:lstStyle>
            <a:lvl1pPr algn="ctr">
              <a:defRPr sz="6000" b="1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</a:lstStyle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484A349-0E16-4374-9626-40F578793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2818" y="3687090"/>
            <a:ext cx="7966364" cy="760219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endParaRPr lang="nl-NL"/>
          </a:p>
        </p:txBody>
      </p:sp>
      <p:pic>
        <p:nvPicPr>
          <p:cNvPr id="10" name="Afbeelding 4">
            <a:extLst>
              <a:ext uri="{FF2B5EF4-FFF2-40B4-BE49-F238E27FC236}">
                <a16:creationId xmlns:a16="http://schemas.microsoft.com/office/drawing/2014/main" id="{F1D637E7-DD87-9D41-8485-69CBD0A813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758" y="6208509"/>
            <a:ext cx="1905001" cy="549646"/>
          </a:xfrm>
          <a:prstGeom prst="rect">
            <a:avLst/>
          </a:prstGeom>
        </p:spPr>
      </p:pic>
      <p:pic>
        <p:nvPicPr>
          <p:cNvPr id="12" name="Afbeelding 12">
            <a:extLst>
              <a:ext uri="{FF2B5EF4-FFF2-40B4-BE49-F238E27FC236}">
                <a16:creationId xmlns:a16="http://schemas.microsoft.com/office/drawing/2014/main" id="{7D66E372-BEB5-9740-A64A-8FBBCF04C8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" y="0"/>
            <a:ext cx="1613277" cy="1919935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D3F7778F-CCB0-B442-9AFC-7148DE6079B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112818" y="5397083"/>
            <a:ext cx="7966364" cy="338554"/>
          </a:xfrm>
        </p:spPr>
        <p:txBody>
          <a:bodyPr/>
          <a:lstStyle>
            <a:lvl1pPr marL="0" indent="0">
              <a:buNone/>
              <a:defRPr b="1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  <a:lvl2pPr marL="685783" indent="-228594">
              <a:buClr>
                <a:srgbClr val="282828"/>
              </a:buClr>
              <a:buSzPct val="150000"/>
              <a:buFont typeface="Arial" panose="020B0604020202020204" pitchFamily="34" charset="0"/>
              <a:buChar char="•"/>
              <a:defRPr>
                <a:latin typeface="IBM Plex Sans" panose="020B0503050203000203" pitchFamily="34" charset="0"/>
              </a:defRPr>
            </a:lvl2pPr>
            <a:lvl3pPr marL="1257277" indent="-342900" algn="l">
              <a:buSzPct val="100000"/>
              <a:buFont typeface="IBM Plex Sans" panose="020B0503050203000203" pitchFamily="34" charset="0"/>
              <a:buNone/>
              <a:defRPr sz="1600">
                <a:latin typeface="IBM Plex Sans" panose="020B0503050203000203" pitchFamily="34" charset="0"/>
              </a:defRPr>
            </a:lvl3pPr>
            <a:lvl4pPr>
              <a:defRPr>
                <a:latin typeface="IBM Plex Sans" panose="020B0503050203000203" pitchFamily="34" charset="0"/>
              </a:defRPr>
            </a:lvl4pPr>
            <a:lvl5pPr>
              <a:defRPr>
                <a:latin typeface="IBM Plex Sans" panose="020B0503050203000203" pitchFamily="34" charset="0"/>
              </a:defRPr>
            </a:lvl5pPr>
          </a:lstStyle>
          <a:p>
            <a:pPr lvl="2"/>
            <a:r>
              <a:rPr lang="nl-NL"/>
              <a:t>	Klikken om naam, datum, gelegenheid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434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630F73A-9581-4EF4-8708-0A8EED101466}"/>
              </a:ext>
            </a:extLst>
          </p:cNvPr>
          <p:cNvSpPr/>
          <p:nvPr userDrawn="1"/>
        </p:nvSpPr>
        <p:spPr>
          <a:xfrm>
            <a:off x="1" y="3156"/>
            <a:ext cx="12192000" cy="1687534"/>
          </a:xfrm>
          <a:prstGeom prst="rect">
            <a:avLst/>
          </a:prstGeom>
          <a:solidFill>
            <a:srgbClr val="C3F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62C480-DA90-4906-A77B-E0BC05E4B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10515600" cy="3804856"/>
          </a:xfrm>
        </p:spPr>
        <p:txBody>
          <a:bodyPr/>
          <a:lstStyle>
            <a:lvl1pPr marL="0" indent="0">
              <a:buNone/>
              <a:defRPr b="1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  <a:lvl2pPr marL="685783" indent="-228594">
              <a:buClr>
                <a:srgbClr val="282828"/>
              </a:buClr>
              <a:buSzPct val="150000"/>
              <a:buFont typeface="Arial" panose="020B0604020202020204" pitchFamily="34" charset="0"/>
              <a:buChar char="•"/>
              <a:defRPr>
                <a:latin typeface="IBM Plex Sans" panose="020B0503050203000203" pitchFamily="34" charset="0"/>
              </a:defRPr>
            </a:lvl2pPr>
            <a:lvl3pPr marL="1257277" indent="-342900">
              <a:buSzPct val="100000"/>
              <a:buFont typeface="IBM Plex Sans" panose="020B0503050203000203" pitchFamily="34" charset="0"/>
              <a:buChar char="–"/>
              <a:defRPr>
                <a:latin typeface="IBM Plex Sans" panose="020B0503050203000203" pitchFamily="34" charset="0"/>
              </a:defRPr>
            </a:lvl3pPr>
            <a:lvl4pPr>
              <a:defRPr>
                <a:latin typeface="IBM Plex Sans" panose="020B0503050203000203" pitchFamily="34" charset="0"/>
              </a:defRPr>
            </a:lvl4pPr>
            <a:lvl5pPr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25877B66-4ADD-4595-A375-596697598C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36042" y="6356352"/>
            <a:ext cx="2743200" cy="365125"/>
          </a:xfrm>
        </p:spPr>
        <p:txBody>
          <a:bodyPr/>
          <a:lstStyle>
            <a:lvl1pPr>
              <a:defRPr>
                <a:solidFill>
                  <a:srgbClr val="282828"/>
                </a:solidFill>
                <a:latin typeface="IBM Plex Sans" panose="020B0503050203000203" pitchFamily="34" charset="0"/>
              </a:defRPr>
            </a:lvl1pPr>
          </a:lstStyle>
          <a:p>
            <a:fld id="{85A17C09-96F1-4AB0-8CF8-84141C121E3F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8">
            <a:extLst>
              <a:ext uri="{FF2B5EF4-FFF2-40B4-BE49-F238E27FC236}">
                <a16:creationId xmlns:a16="http://schemas.microsoft.com/office/drawing/2014/main" id="{CF9F4BF1-A518-3643-A09F-A4962B72C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68" y="245890"/>
            <a:ext cx="2122932" cy="1195754"/>
          </a:xfrm>
          <a:prstGeom prst="rect">
            <a:avLst/>
          </a:prstGeom>
        </p:spPr>
      </p:pic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C80E5A64-7DAC-E349-A9A5-832466A6D6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583636"/>
            <a:ext cx="8334983" cy="914400"/>
          </a:xfrm>
        </p:spPr>
        <p:txBody>
          <a:bodyPr>
            <a:noAutofit/>
          </a:bodyPr>
          <a:lstStyle>
            <a:lvl1pPr marL="0" indent="0">
              <a:buNone/>
              <a:defRPr sz="3600"/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3325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630F73A-9581-4EF4-8708-0A8EED101466}"/>
              </a:ext>
            </a:extLst>
          </p:cNvPr>
          <p:cNvSpPr/>
          <p:nvPr userDrawn="1"/>
        </p:nvSpPr>
        <p:spPr>
          <a:xfrm>
            <a:off x="0" y="0"/>
            <a:ext cx="12192000" cy="1687534"/>
          </a:xfrm>
          <a:prstGeom prst="rect">
            <a:avLst/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C7BED1C-AAE1-436D-BAFD-4BC8B431D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68" y="245890"/>
            <a:ext cx="2122932" cy="1195754"/>
          </a:xfrm>
          <a:prstGeom prst="rect">
            <a:avLst/>
          </a:prstGeom>
        </p:spPr>
      </p:pic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25877B66-4ADD-4595-A375-596697598C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36042" y="6356352"/>
            <a:ext cx="2743200" cy="365125"/>
          </a:xfrm>
        </p:spPr>
        <p:txBody>
          <a:bodyPr/>
          <a:lstStyle>
            <a:lvl1pPr>
              <a:defRPr>
                <a:solidFill>
                  <a:srgbClr val="282828"/>
                </a:solidFill>
                <a:latin typeface="IBM Plex Sans" panose="020B0503050203000203" pitchFamily="34" charset="0"/>
              </a:defRPr>
            </a:lvl1pPr>
          </a:lstStyle>
          <a:p>
            <a:fld id="{85A17C09-96F1-4AB0-8CF8-84141C121E3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4C4BE778-7477-AA46-B879-8372A6180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10515600" cy="3804856"/>
          </a:xfrm>
        </p:spPr>
        <p:txBody>
          <a:bodyPr/>
          <a:lstStyle>
            <a:lvl1pPr marL="0" indent="0">
              <a:buNone/>
              <a:defRPr b="1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  <a:lvl2pPr marL="685783" indent="-228594">
              <a:buClr>
                <a:srgbClr val="282828"/>
              </a:buClr>
              <a:buSzPct val="150000"/>
              <a:buFont typeface="Arial" panose="020B0604020202020204" pitchFamily="34" charset="0"/>
              <a:buChar char="•"/>
              <a:defRPr>
                <a:latin typeface="IBM Plex Sans" panose="020B0503050203000203" pitchFamily="34" charset="0"/>
              </a:defRPr>
            </a:lvl2pPr>
            <a:lvl3pPr marL="1257277" indent="-342900">
              <a:buSzPct val="100000"/>
              <a:buFont typeface="IBM Plex Sans" panose="020B0503050203000203" pitchFamily="34" charset="0"/>
              <a:buChar char="–"/>
              <a:defRPr>
                <a:latin typeface="IBM Plex Sans" panose="020B0503050203000203" pitchFamily="34" charset="0"/>
              </a:defRPr>
            </a:lvl3pPr>
            <a:lvl4pPr>
              <a:defRPr>
                <a:latin typeface="IBM Plex Sans" panose="020B0503050203000203" pitchFamily="34" charset="0"/>
              </a:defRPr>
            </a:lvl4pPr>
            <a:lvl5pPr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939EDCB1-666D-F246-ACD7-DD3C48F46E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583636"/>
            <a:ext cx="8334983" cy="914400"/>
          </a:xfrm>
        </p:spPr>
        <p:txBody>
          <a:bodyPr>
            <a:noAutofit/>
          </a:bodyPr>
          <a:lstStyle>
            <a:lvl1pPr marL="0" indent="0">
              <a:buNone/>
              <a:defRPr sz="3600"/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59414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630F73A-9581-4EF4-8708-0A8EED101466}"/>
              </a:ext>
            </a:extLst>
          </p:cNvPr>
          <p:cNvSpPr/>
          <p:nvPr userDrawn="1"/>
        </p:nvSpPr>
        <p:spPr>
          <a:xfrm>
            <a:off x="0" y="0"/>
            <a:ext cx="12192000" cy="1687534"/>
          </a:xfrm>
          <a:prstGeom prst="rect">
            <a:avLst/>
          </a:prstGeom>
          <a:solidFill>
            <a:srgbClr val="FFE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C7BED1C-AAE1-436D-BAFD-4BC8B431D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68" y="245890"/>
            <a:ext cx="2122932" cy="1195754"/>
          </a:xfrm>
          <a:prstGeom prst="rect">
            <a:avLst/>
          </a:prstGeom>
        </p:spPr>
      </p:pic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25877B66-4ADD-4595-A375-596697598C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36042" y="6356352"/>
            <a:ext cx="2743200" cy="365125"/>
          </a:xfrm>
        </p:spPr>
        <p:txBody>
          <a:bodyPr/>
          <a:lstStyle>
            <a:lvl1pPr>
              <a:defRPr>
                <a:solidFill>
                  <a:srgbClr val="282828"/>
                </a:solidFill>
                <a:latin typeface="IBM Plex Sans" panose="020B0503050203000203" pitchFamily="34" charset="0"/>
              </a:defRPr>
            </a:lvl1pPr>
          </a:lstStyle>
          <a:p>
            <a:fld id="{85A17C09-96F1-4AB0-8CF8-84141C121E3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4C4BE778-7477-AA46-B879-8372A6180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10515600" cy="3804856"/>
          </a:xfrm>
        </p:spPr>
        <p:txBody>
          <a:bodyPr/>
          <a:lstStyle>
            <a:lvl1pPr marL="0" indent="0">
              <a:buNone/>
              <a:defRPr b="1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  <a:lvl2pPr marL="685783" indent="-228594">
              <a:buClr>
                <a:srgbClr val="282828"/>
              </a:buClr>
              <a:buSzPct val="150000"/>
              <a:buFont typeface="Arial" panose="020B0604020202020204" pitchFamily="34" charset="0"/>
              <a:buChar char="•"/>
              <a:defRPr>
                <a:latin typeface="IBM Plex Sans" panose="020B0503050203000203" pitchFamily="34" charset="0"/>
              </a:defRPr>
            </a:lvl2pPr>
            <a:lvl3pPr marL="1257277" indent="-342900">
              <a:buSzPct val="100000"/>
              <a:buFont typeface="IBM Plex Sans" panose="020B0503050203000203" pitchFamily="34" charset="0"/>
              <a:buChar char="–"/>
              <a:defRPr>
                <a:latin typeface="IBM Plex Sans" panose="020B0503050203000203" pitchFamily="34" charset="0"/>
              </a:defRPr>
            </a:lvl3pPr>
            <a:lvl4pPr>
              <a:defRPr>
                <a:latin typeface="IBM Plex Sans" panose="020B0503050203000203" pitchFamily="34" charset="0"/>
              </a:defRPr>
            </a:lvl4pPr>
            <a:lvl5pPr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939EDCB1-666D-F246-ACD7-DD3C48F46E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583636"/>
            <a:ext cx="8334983" cy="914400"/>
          </a:xfrm>
        </p:spPr>
        <p:txBody>
          <a:bodyPr>
            <a:noAutofit/>
          </a:bodyPr>
          <a:lstStyle>
            <a:lvl1pPr marL="0" indent="0">
              <a:buNone/>
              <a:defRPr sz="3600"/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05545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630F73A-9581-4EF4-8708-0A8EED101466}"/>
              </a:ext>
            </a:extLst>
          </p:cNvPr>
          <p:cNvSpPr/>
          <p:nvPr userDrawn="1"/>
        </p:nvSpPr>
        <p:spPr>
          <a:xfrm>
            <a:off x="0" y="0"/>
            <a:ext cx="12192000" cy="1687534"/>
          </a:xfrm>
          <a:prstGeom prst="rect">
            <a:avLst/>
          </a:prstGeom>
          <a:solidFill>
            <a:srgbClr val="FF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62C480-DA90-4906-A77B-E0BC05E4B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2392" y="2325413"/>
            <a:ext cx="6326850" cy="3812739"/>
          </a:xfrm>
        </p:spPr>
        <p:txBody>
          <a:bodyPr/>
          <a:lstStyle>
            <a:lvl1pPr marL="0" indent="0">
              <a:buNone/>
              <a:defRPr b="1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  <a:lvl2pPr marL="685783" indent="-228594">
              <a:buClr>
                <a:srgbClr val="282828"/>
              </a:buClr>
              <a:buSzPct val="150000"/>
              <a:buFont typeface="Arial" panose="020B0604020202020204" pitchFamily="34" charset="0"/>
              <a:buChar char="•"/>
              <a:defRPr>
                <a:latin typeface="IBM Plex Sans" panose="020B0503050203000203" pitchFamily="34" charset="0"/>
              </a:defRPr>
            </a:lvl2pPr>
            <a:lvl3pPr marL="1257277" indent="-342900">
              <a:buSzPct val="100000"/>
              <a:buFont typeface="IBM Plex Sans" panose="020B0503050203000203" pitchFamily="34" charset="0"/>
              <a:buChar char="–"/>
              <a:defRPr>
                <a:latin typeface="IBM Plex Sans" panose="020B0503050203000203" pitchFamily="34" charset="0"/>
              </a:defRPr>
            </a:lvl3pPr>
            <a:lvl4pPr>
              <a:defRPr>
                <a:latin typeface="IBM Plex Sans" panose="020B0503050203000203" pitchFamily="34" charset="0"/>
              </a:defRPr>
            </a:lvl4pPr>
            <a:lvl5pPr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C7BED1C-AAE1-436D-BAFD-4BC8B431D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68" y="245890"/>
            <a:ext cx="2122932" cy="1195754"/>
          </a:xfrm>
          <a:prstGeom prst="rect">
            <a:avLst/>
          </a:prstGeom>
        </p:spPr>
      </p:pic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25877B66-4ADD-4595-A375-596697598C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36042" y="6356352"/>
            <a:ext cx="2743200" cy="365125"/>
          </a:xfrm>
        </p:spPr>
        <p:txBody>
          <a:bodyPr/>
          <a:lstStyle>
            <a:lvl1pPr>
              <a:defRPr>
                <a:solidFill>
                  <a:srgbClr val="282828"/>
                </a:solidFill>
                <a:latin typeface="IBM Plex Sans" panose="020B0503050203000203" pitchFamily="34" charset="0"/>
              </a:defRPr>
            </a:lvl1pPr>
          </a:lstStyle>
          <a:p>
            <a:fld id="{85A17C09-96F1-4AB0-8CF8-84141C121E3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9BE734-3A64-874E-BA9D-8107F86404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325753"/>
            <a:ext cx="4237038" cy="3813110"/>
          </a:xfrm>
        </p:spPr>
        <p:txBody>
          <a:bodyPr/>
          <a:lstStyle/>
          <a:p>
            <a:endParaRPr lang="en-NL"/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71B3DAEF-F778-3543-8856-07E4B844E5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583636"/>
            <a:ext cx="8334983" cy="914400"/>
          </a:xfrm>
        </p:spPr>
        <p:txBody>
          <a:bodyPr>
            <a:noAutofit/>
          </a:bodyPr>
          <a:lstStyle>
            <a:lvl1pPr marL="0" indent="0">
              <a:buNone/>
              <a:defRPr sz="3600"/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7891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6">
            <a:extLst>
              <a:ext uri="{FF2B5EF4-FFF2-40B4-BE49-F238E27FC236}">
                <a16:creationId xmlns:a16="http://schemas.microsoft.com/office/drawing/2014/main" id="{1912BAA1-279A-4E44-A0DA-2DF5B84240DA}"/>
              </a:ext>
            </a:extLst>
          </p:cNvPr>
          <p:cNvSpPr/>
          <p:nvPr userDrawn="1"/>
        </p:nvSpPr>
        <p:spPr>
          <a:xfrm>
            <a:off x="1" y="3156"/>
            <a:ext cx="12192000" cy="1687534"/>
          </a:xfrm>
          <a:prstGeom prst="rect">
            <a:avLst/>
          </a:prstGeom>
          <a:solidFill>
            <a:srgbClr val="C3F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C7BED1C-AAE1-436D-BAFD-4BC8B431D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68" y="245890"/>
            <a:ext cx="2122932" cy="1195754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BAC3B3F-9819-43CF-8908-03B98B8951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580537"/>
            <a:ext cx="8334983" cy="914400"/>
          </a:xfrm>
        </p:spPr>
        <p:txBody>
          <a:bodyPr>
            <a:noAutofit/>
          </a:bodyPr>
          <a:lstStyle>
            <a:lvl1pPr marL="0" indent="0">
              <a:buNone/>
              <a:defRPr sz="3600"/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25877B66-4ADD-4595-A375-596697598C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36042" y="6356352"/>
            <a:ext cx="2743200" cy="365125"/>
          </a:xfrm>
        </p:spPr>
        <p:txBody>
          <a:bodyPr/>
          <a:lstStyle>
            <a:lvl1pPr>
              <a:defRPr>
                <a:solidFill>
                  <a:srgbClr val="282828"/>
                </a:solidFill>
                <a:latin typeface="IBM Plex Sans" panose="020B0503050203000203" pitchFamily="34" charset="0"/>
              </a:defRPr>
            </a:lvl1pPr>
          </a:lstStyle>
          <a:p>
            <a:fld id="{85A17C09-96F1-4AB0-8CF8-84141C121E3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9BEF7449-B591-194F-9A80-DD6BAB3F9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2392" y="2325413"/>
            <a:ext cx="6326850" cy="3812739"/>
          </a:xfrm>
        </p:spPr>
        <p:txBody>
          <a:bodyPr/>
          <a:lstStyle>
            <a:lvl1pPr marL="0" indent="0">
              <a:buNone/>
              <a:defRPr b="1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  <a:lvl2pPr marL="685783" indent="-228594">
              <a:buClr>
                <a:srgbClr val="282828"/>
              </a:buClr>
              <a:buSzPct val="150000"/>
              <a:buFont typeface="Arial" panose="020B0604020202020204" pitchFamily="34" charset="0"/>
              <a:buChar char="•"/>
              <a:defRPr>
                <a:latin typeface="IBM Plex Sans" panose="020B0503050203000203" pitchFamily="34" charset="0"/>
              </a:defRPr>
            </a:lvl2pPr>
            <a:lvl3pPr marL="1257277" indent="-342900">
              <a:buSzPct val="100000"/>
              <a:buFont typeface="IBM Plex Sans" panose="020B0503050203000203" pitchFamily="34" charset="0"/>
              <a:buChar char="–"/>
              <a:defRPr>
                <a:latin typeface="IBM Plex Sans" panose="020B0503050203000203" pitchFamily="34" charset="0"/>
              </a:defRPr>
            </a:lvl3pPr>
            <a:lvl4pPr>
              <a:defRPr>
                <a:latin typeface="IBM Plex Sans" panose="020B0503050203000203" pitchFamily="34" charset="0"/>
              </a:defRPr>
            </a:lvl4pPr>
            <a:lvl5pPr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4674328E-8017-B147-B7FB-80539F98D3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325753"/>
            <a:ext cx="4237038" cy="3813110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1376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6">
            <a:extLst>
              <a:ext uri="{FF2B5EF4-FFF2-40B4-BE49-F238E27FC236}">
                <a16:creationId xmlns:a16="http://schemas.microsoft.com/office/drawing/2014/main" id="{1912BAA1-279A-4E44-A0DA-2DF5B84240DA}"/>
              </a:ext>
            </a:extLst>
          </p:cNvPr>
          <p:cNvSpPr/>
          <p:nvPr userDrawn="1"/>
        </p:nvSpPr>
        <p:spPr>
          <a:xfrm>
            <a:off x="1" y="3156"/>
            <a:ext cx="12192000" cy="1687534"/>
          </a:xfrm>
          <a:prstGeom prst="rect">
            <a:avLst/>
          </a:prstGeom>
          <a:solidFill>
            <a:srgbClr val="FFE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C7BED1C-AAE1-436D-BAFD-4BC8B431D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068" y="245890"/>
            <a:ext cx="2122932" cy="1195754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BAC3B3F-9819-43CF-8908-03B98B8951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580537"/>
            <a:ext cx="8334983" cy="914400"/>
          </a:xfrm>
        </p:spPr>
        <p:txBody>
          <a:bodyPr>
            <a:noAutofit/>
          </a:bodyPr>
          <a:lstStyle>
            <a:lvl1pPr marL="0" indent="0">
              <a:buNone/>
              <a:defRPr sz="3600"/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25877B66-4ADD-4595-A375-596697598C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36042" y="6356352"/>
            <a:ext cx="2743200" cy="365125"/>
          </a:xfrm>
        </p:spPr>
        <p:txBody>
          <a:bodyPr/>
          <a:lstStyle>
            <a:lvl1pPr>
              <a:defRPr>
                <a:solidFill>
                  <a:srgbClr val="282828"/>
                </a:solidFill>
                <a:latin typeface="IBM Plex Sans" panose="020B0503050203000203" pitchFamily="34" charset="0"/>
              </a:defRPr>
            </a:lvl1pPr>
          </a:lstStyle>
          <a:p>
            <a:fld id="{85A17C09-96F1-4AB0-8CF8-84141C121E3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9BEF7449-B591-194F-9A80-DD6BAB3F9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2392" y="2325413"/>
            <a:ext cx="6326850" cy="3812739"/>
          </a:xfrm>
        </p:spPr>
        <p:txBody>
          <a:bodyPr/>
          <a:lstStyle>
            <a:lvl1pPr marL="0" indent="0">
              <a:buNone/>
              <a:defRPr b="1">
                <a:solidFill>
                  <a:srgbClr val="282828"/>
                </a:solidFill>
                <a:latin typeface="Circular" panose="02010504010101010104" pitchFamily="50" charset="0"/>
                <a:cs typeface="Circular" panose="02010504010101010104" pitchFamily="50" charset="0"/>
              </a:defRPr>
            </a:lvl1pPr>
            <a:lvl2pPr marL="685783" indent="-228594">
              <a:buClr>
                <a:srgbClr val="282828"/>
              </a:buClr>
              <a:buSzPct val="150000"/>
              <a:buFont typeface="Arial" panose="020B0604020202020204" pitchFamily="34" charset="0"/>
              <a:buChar char="•"/>
              <a:defRPr>
                <a:latin typeface="IBM Plex Sans" panose="020B0503050203000203" pitchFamily="34" charset="0"/>
              </a:defRPr>
            </a:lvl2pPr>
            <a:lvl3pPr marL="1257277" indent="-342900">
              <a:buSzPct val="100000"/>
              <a:buFont typeface="IBM Plex Sans" panose="020B0503050203000203" pitchFamily="34" charset="0"/>
              <a:buChar char="–"/>
              <a:defRPr>
                <a:latin typeface="IBM Plex Sans" panose="020B0503050203000203" pitchFamily="34" charset="0"/>
              </a:defRPr>
            </a:lvl3pPr>
            <a:lvl4pPr>
              <a:defRPr>
                <a:latin typeface="IBM Plex Sans" panose="020B0503050203000203" pitchFamily="34" charset="0"/>
              </a:defRPr>
            </a:lvl4pPr>
            <a:lvl5pPr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4674328E-8017-B147-B7FB-80539F98D3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325753"/>
            <a:ext cx="4237038" cy="3813110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5176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3A49BAF-26E8-40A0-8617-1CE9B033F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241764-64DE-4293-AB4D-983EEAB6B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nl-NL"/>
              <a:t>Klikken om de tekststijl van het model te bewerken</a:t>
            </a:r>
          </a:p>
          <a:p>
            <a:pPr marL="685783" lvl="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2828"/>
              </a:buClr>
              <a:buSzPct val="200000"/>
              <a:buFont typeface="Arial" panose="020B0604020202020204" pitchFamily="34" charset="0"/>
              <a:buChar char="•"/>
            </a:pPr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F31CF9-205A-46B0-995F-78243C341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87D2C-5DB9-4F88-BFF6-BEFF93E09D1B}" type="datetime1">
              <a:rPr lang="nl-NL" smtClean="0"/>
              <a:t>15-7-2024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110640-7151-447E-AA4A-367529087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989D1C-A166-4D81-A6B7-BBF9D0445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C2128-B762-45A6-87AF-3C05988381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572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2" r:id="rId3"/>
    <p:sldLayoutId id="2147483662" r:id="rId4"/>
    <p:sldLayoutId id="2147483667" r:id="rId5"/>
    <p:sldLayoutId id="2147483673" r:id="rId6"/>
    <p:sldLayoutId id="2147483670" r:id="rId7"/>
    <p:sldLayoutId id="2147483671" r:id="rId8"/>
    <p:sldLayoutId id="2147483674" r:id="rId9"/>
    <p:sldLayoutId id="2147483666" r:id="rId1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nl-NL" sz="6000" b="1" kern="1200" smtClean="0">
          <a:solidFill>
            <a:srgbClr val="282828"/>
          </a:solidFill>
          <a:latin typeface="Circular" panose="02010504010101010104" pitchFamily="50" charset="0"/>
          <a:ea typeface="+mj-ea"/>
          <a:cs typeface="Circular" panose="02010504010101010104" pitchFamily="50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nl-NL" sz="2800" b="0" kern="1200" dirty="0" smtClean="0">
          <a:solidFill>
            <a:srgbClr val="282828"/>
          </a:solidFill>
          <a:latin typeface="Circular" panose="02010504010101010104" pitchFamily="50" charset="0"/>
          <a:ea typeface="+mn-ea"/>
          <a:cs typeface="Circular" panose="02010504010101010104" pitchFamily="50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•"/>
        <a:defRPr lang="nl-NL" sz="2400" kern="1200" dirty="0" smtClean="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SzPct val="130000"/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adaptatwork.nl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8E7EC-BD4C-5B48-A579-EDCE609013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3200" b="0" dirty="0">
                <a:effectLst/>
                <a:latin typeface="Kar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Verdiepend onderzoek naar </a:t>
            </a:r>
            <a:r>
              <a:rPr lang="nl-NL" sz="3200" dirty="0">
                <a:effectLst/>
                <a:latin typeface="Kar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taakkenmerken</a:t>
            </a:r>
            <a:r>
              <a:rPr lang="nl-NL" sz="3200" b="0" dirty="0">
                <a:effectLst/>
                <a:latin typeface="Kar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die </a:t>
            </a:r>
            <a:r>
              <a:rPr lang="nl-NL" sz="3200" dirty="0">
                <a:effectLst/>
                <a:latin typeface="Kar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adaptieve expertise bevorderen</a:t>
            </a:r>
            <a:endParaRPr lang="en-NL" sz="3200" b="0" dirty="0">
              <a:latin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6E683-B936-D84E-9323-C3F3FE940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2818" y="3687090"/>
            <a:ext cx="7966364" cy="1870331"/>
          </a:xfrm>
        </p:spPr>
        <p:txBody>
          <a:bodyPr>
            <a:normAutofit fontScale="92500"/>
          </a:bodyPr>
          <a:lstStyle/>
          <a:p>
            <a:r>
              <a:rPr lang="nl-NL" sz="3000" dirty="0">
                <a:latin typeface="Calibri" panose="020F0502020204030204" pitchFamily="34" charset="0"/>
              </a:rPr>
              <a:t>Onderwijs Research Dagen 2024</a:t>
            </a:r>
          </a:p>
          <a:p>
            <a:r>
              <a:rPr lang="nl-NL" sz="3000" dirty="0">
                <a:latin typeface="Calibri" panose="020F0502020204030204" pitchFamily="34" charset="0"/>
              </a:rPr>
              <a:t>Tilburg</a:t>
            </a:r>
          </a:p>
          <a:p>
            <a:endParaRPr lang="nl-NL" dirty="0">
              <a:latin typeface="Calibri" panose="020F0502020204030204" pitchFamily="34" charset="0"/>
            </a:endParaRPr>
          </a:p>
          <a:p>
            <a:r>
              <a:rPr lang="nl-NL" sz="1800" dirty="0">
                <a:effectLst/>
                <a:latin typeface="Kar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Els Pelgrim, Lotte Bus, Loek Nieuwenhuis, Hans Savelberg &amp; Diana Dolmans</a:t>
            </a:r>
            <a:endParaRPr lang="nl-N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077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2045AC9-D4C0-39A3-0CFA-8D006A3D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6044381" cy="3804856"/>
          </a:xfrm>
        </p:spPr>
        <p:txBody>
          <a:bodyPr>
            <a:normAutofit/>
          </a:bodyPr>
          <a:lstStyle/>
          <a:p>
            <a:endParaRPr lang="nl-NL" b="0" dirty="0">
              <a:sym typeface="Wingdings" panose="05000000000000000000" pitchFamily="2" charset="2"/>
            </a:endParaRPr>
          </a:p>
          <a:p>
            <a:endParaRPr lang="nl-NL" b="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7D4FE55-976D-6D77-3F6E-9AC93AE8EB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3983896-778E-0E72-AD0F-8F214A0013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b="1" dirty="0"/>
              <a:t>Resultaten – Case 1	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24B7F97-2BE1-3896-702F-B62B24883A20}"/>
              </a:ext>
            </a:extLst>
          </p:cNvPr>
          <p:cNvSpPr txBox="1"/>
          <p:nvPr/>
        </p:nvSpPr>
        <p:spPr>
          <a:xfrm>
            <a:off x="838200" y="2333297"/>
            <a:ext cx="87287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- Minor (keuzecomponent)</a:t>
            </a:r>
          </a:p>
          <a:p>
            <a:pPr algn="l">
              <a:lnSpc>
                <a:spcPct val="150000"/>
              </a:lnSpc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- Bachelor aan hogeschool</a:t>
            </a:r>
          </a:p>
          <a:p>
            <a:pPr algn="l">
              <a:lnSpc>
                <a:spcPct val="150000"/>
              </a:lnSpc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- 20 weken</a:t>
            </a:r>
          </a:p>
          <a:p>
            <a:pPr algn="l">
              <a:lnSpc>
                <a:spcPct val="150000"/>
              </a:lnSpc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- Interdisciplinaire groepsopdracht</a:t>
            </a:r>
          </a:p>
          <a:p>
            <a:pPr algn="l">
              <a:lnSpc>
                <a:spcPct val="150000"/>
              </a:lnSpc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- Realistisch, maatschappelijk vraagstuk</a:t>
            </a:r>
          </a:p>
          <a:p>
            <a:pPr algn="l">
              <a:lnSpc>
                <a:spcPct val="150000"/>
              </a:lnSpc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- Met professionele partners en burgers innovaties, producten of diensten ontwikkelen. </a:t>
            </a:r>
          </a:p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826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E54C2DD-C30C-5D52-57CD-7CD998B18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888230" cy="3804856"/>
          </a:xfr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/>
              <a:t>Focus op:</a:t>
            </a:r>
          </a:p>
          <a:p>
            <a:pPr marL="457200" indent="-457200">
              <a:buFontTx/>
              <a:buChar char="-"/>
            </a:pPr>
            <a:r>
              <a:rPr lang="nl-NL" dirty="0"/>
              <a:t>Openheid</a:t>
            </a:r>
          </a:p>
          <a:p>
            <a:pPr marL="457200" indent="-457200">
              <a:buFontTx/>
              <a:buChar char="-"/>
            </a:pPr>
            <a:r>
              <a:rPr lang="nl-NL" dirty="0"/>
              <a:t>Authenticiteit</a:t>
            </a:r>
          </a:p>
          <a:p>
            <a:pPr marL="457200" indent="-457200">
              <a:buFontTx/>
              <a:buChar char="-"/>
            </a:pPr>
            <a:r>
              <a:rPr lang="nl-NL" dirty="0"/>
              <a:t>Creatieve complexiteit</a:t>
            </a:r>
          </a:p>
          <a:p>
            <a:pPr marL="457200" indent="-457200">
              <a:buFontTx/>
              <a:buChar char="-"/>
            </a:pPr>
            <a:r>
              <a:rPr lang="nl-NL" dirty="0"/>
              <a:t>Samenwerken (met </a:t>
            </a:r>
            <a:r>
              <a:rPr lang="nl-NL" dirty="0" err="1"/>
              <a:t>peers</a:t>
            </a:r>
            <a:r>
              <a:rPr lang="nl-NL" dirty="0"/>
              <a:t>)</a:t>
            </a:r>
          </a:p>
          <a:p>
            <a:pPr marL="457200" indent="-457200">
              <a:buFontTx/>
              <a:buChar char="-"/>
            </a:pPr>
            <a:r>
              <a:rPr lang="nl-NL" dirty="0"/>
              <a:t>Autonomie</a:t>
            </a:r>
          </a:p>
          <a:p>
            <a:pPr marL="457200" indent="-457200">
              <a:buFontTx/>
              <a:buChar char="-"/>
            </a:pPr>
            <a:r>
              <a:rPr lang="nl-NL" dirty="0"/>
              <a:t>Leercultuur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A786B9E-8C2E-16FB-42D2-1AE39237DB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5B1E6F-9E6B-C080-0A72-3A3522189D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dirty="0"/>
              <a:t>Case 1</a:t>
            </a:r>
          </a:p>
        </p:txBody>
      </p:sp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BB3EDFFD-FC3A-572B-A680-0F373A026AF3}"/>
              </a:ext>
            </a:extLst>
          </p:cNvPr>
          <p:cNvSpPr txBox="1">
            <a:spLocks/>
          </p:cNvSpPr>
          <p:nvPr/>
        </p:nvSpPr>
        <p:spPr>
          <a:xfrm>
            <a:off x="6491927" y="2312014"/>
            <a:ext cx="4888230" cy="3804856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800" b="1" kern="1200">
                <a:solidFill>
                  <a:srgbClr val="282828"/>
                </a:solidFill>
                <a:latin typeface="Circular" panose="02010504010101010104" pitchFamily="50" charset="0"/>
                <a:ea typeface="+mn-ea"/>
                <a:cs typeface="Circular" panose="02010504010101010104" pitchFamily="50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2828"/>
              </a:buClr>
              <a:buSzPct val="150000"/>
              <a:buFont typeface="Arial" panose="020B0604020202020204" pitchFamily="34" charset="0"/>
              <a:buChar char="•"/>
              <a:defRPr lang="nl-NL" sz="2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257277" indent="-3429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IBM Plex Sans" panose="020B0503050203000203" pitchFamily="34" charset="0"/>
              <a:buChar char="–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Minder op:</a:t>
            </a:r>
          </a:p>
          <a:p>
            <a:pPr marL="457200" indent="-457200">
              <a:buFontTx/>
              <a:buChar char="-"/>
            </a:pPr>
            <a:r>
              <a:rPr lang="nl-NL" dirty="0"/>
              <a:t>Mate waarin vernieuwend</a:t>
            </a:r>
          </a:p>
          <a:p>
            <a:pPr marL="457200" indent="-457200">
              <a:buFontTx/>
              <a:buChar char="-"/>
            </a:pPr>
            <a:r>
              <a:rPr lang="nl-NL" dirty="0"/>
              <a:t>Cognitieve complexiteit</a:t>
            </a:r>
          </a:p>
          <a:p>
            <a:pPr marL="457200" indent="-457200">
              <a:buFontTx/>
              <a:buChar char="-"/>
            </a:pPr>
            <a:r>
              <a:rPr lang="nl-NL" dirty="0"/>
              <a:t>Interactie met stakeholders</a:t>
            </a:r>
          </a:p>
          <a:p>
            <a:pPr marL="457200" indent="-45720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663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7E0368B-BE97-EDB7-C790-59ACA6B6EE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4331060A-196B-2538-8D41-98DC2822B101}"/>
              </a:ext>
            </a:extLst>
          </p:cNvPr>
          <p:cNvSpPr txBox="1">
            <a:spLocks/>
          </p:cNvSpPr>
          <p:nvPr/>
        </p:nvSpPr>
        <p:spPr>
          <a:xfrm>
            <a:off x="838200" y="618049"/>
            <a:ext cx="8334983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3600" b="0" kern="1200">
                <a:solidFill>
                  <a:srgbClr val="282828"/>
                </a:solidFill>
                <a:latin typeface="Circular" panose="02010504010101010104" pitchFamily="50" charset="0"/>
                <a:ea typeface="+mn-ea"/>
                <a:cs typeface="Circular" panose="02010504010101010104" pitchFamily="50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None/>
              <a:defRPr lang="nl-NL" sz="2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3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/>
              <a:t>Resultaten – Case 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28FEA48-2DFC-85E6-4CB1-A244A9787096}"/>
              </a:ext>
            </a:extLst>
          </p:cNvPr>
          <p:cNvSpPr txBox="1"/>
          <p:nvPr/>
        </p:nvSpPr>
        <p:spPr>
          <a:xfrm>
            <a:off x="838200" y="2291597"/>
            <a:ext cx="9117330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Domein gezondheidszorg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Samenwerking bachelor van hogeschool en master van universiteit 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Verplicht onderdeel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Patiënt verantwoordelijkheid (onder begeleiding)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Overleggen en afstemmen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Flankerend onderwijs (verdieping op thema’s, behandelplannen voorbereiden)</a:t>
            </a:r>
          </a:p>
        </p:txBody>
      </p:sp>
    </p:spTree>
    <p:extLst>
      <p:ext uri="{BB962C8B-B14F-4D97-AF65-F5344CB8AC3E}">
        <p14:creationId xmlns:p14="http://schemas.microsoft.com/office/powerpoint/2010/main" val="1399582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E54C2DD-C30C-5D52-57CD-7CD998B18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888230" cy="3804856"/>
          </a:xfr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nl-NL" dirty="0"/>
              <a:t>Focus op:</a:t>
            </a:r>
          </a:p>
          <a:p>
            <a:pPr marL="457200" indent="-457200">
              <a:buFontTx/>
              <a:buChar char="-"/>
            </a:pPr>
            <a:r>
              <a:rPr lang="nl-NL" dirty="0"/>
              <a:t>Authenticiteit</a:t>
            </a:r>
          </a:p>
          <a:p>
            <a:pPr marL="457200" indent="-457200">
              <a:buFontTx/>
              <a:buChar char="-"/>
            </a:pPr>
            <a:r>
              <a:rPr lang="nl-NL" dirty="0"/>
              <a:t>Cognitieve complexiteit</a:t>
            </a:r>
          </a:p>
          <a:p>
            <a:pPr marL="457200" indent="-457200">
              <a:buFontTx/>
              <a:buChar char="-"/>
            </a:pPr>
            <a:r>
              <a:rPr lang="nl-NL" dirty="0"/>
              <a:t>Interactie met stakeholders</a:t>
            </a:r>
          </a:p>
          <a:p>
            <a:pPr marL="457200" indent="-457200">
              <a:buFontTx/>
              <a:buChar char="-"/>
            </a:pPr>
            <a:r>
              <a:rPr lang="nl-NL" dirty="0"/>
              <a:t>Autonomie</a:t>
            </a:r>
          </a:p>
          <a:p>
            <a:pPr marL="457200" indent="-457200">
              <a:buFontTx/>
              <a:buChar char="-"/>
            </a:pPr>
            <a:r>
              <a:rPr lang="nl-NL" dirty="0"/>
              <a:t>Leercultuur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A786B9E-8C2E-16FB-42D2-1AE39237DB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5B1E6F-9E6B-C080-0A72-3A3522189D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dirty="0"/>
              <a:t>Case 2</a:t>
            </a:r>
          </a:p>
        </p:txBody>
      </p:sp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BB3EDFFD-FC3A-572B-A680-0F373A026AF3}"/>
              </a:ext>
            </a:extLst>
          </p:cNvPr>
          <p:cNvSpPr txBox="1">
            <a:spLocks/>
          </p:cNvSpPr>
          <p:nvPr/>
        </p:nvSpPr>
        <p:spPr>
          <a:xfrm>
            <a:off x="6491927" y="2312014"/>
            <a:ext cx="4888230" cy="3804856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800" b="1" kern="1200">
                <a:solidFill>
                  <a:srgbClr val="282828"/>
                </a:solidFill>
                <a:latin typeface="Circular" panose="02010504010101010104" pitchFamily="50" charset="0"/>
                <a:ea typeface="+mn-ea"/>
                <a:cs typeface="Circular" panose="02010504010101010104" pitchFamily="50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2828"/>
              </a:buClr>
              <a:buSzPct val="150000"/>
              <a:buFont typeface="Arial" panose="020B0604020202020204" pitchFamily="34" charset="0"/>
              <a:buChar char="•"/>
              <a:defRPr lang="nl-NL" sz="2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257277" indent="-3429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IBM Plex Sans" panose="020B0503050203000203" pitchFamily="34" charset="0"/>
              <a:buChar char="–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Minder op:</a:t>
            </a:r>
          </a:p>
          <a:p>
            <a:pPr marL="457200" indent="-457200">
              <a:buFontTx/>
              <a:buChar char="-"/>
            </a:pPr>
            <a:r>
              <a:rPr lang="nl-NL" dirty="0"/>
              <a:t>Openheid</a:t>
            </a:r>
          </a:p>
          <a:p>
            <a:pPr marL="457200" indent="-457200">
              <a:buFontTx/>
              <a:buChar char="-"/>
            </a:pPr>
            <a:r>
              <a:rPr lang="nl-NL" dirty="0"/>
              <a:t>Mate waarin vernieuwend</a:t>
            </a:r>
          </a:p>
          <a:p>
            <a:pPr marL="457200" indent="-457200">
              <a:buFontTx/>
              <a:buChar char="-"/>
            </a:pPr>
            <a:r>
              <a:rPr lang="nl-NL" dirty="0"/>
              <a:t>Creatieve complexiteit</a:t>
            </a:r>
          </a:p>
          <a:p>
            <a:pPr marL="457200" indent="-457200">
              <a:buFontTx/>
              <a:buChar char="-"/>
            </a:pPr>
            <a:r>
              <a:rPr lang="nl-NL" dirty="0"/>
              <a:t>Samenwerken (met </a:t>
            </a:r>
            <a:r>
              <a:rPr lang="nl-NL" dirty="0" err="1"/>
              <a:t>peers</a:t>
            </a:r>
            <a:r>
              <a:rPr lang="nl-NL" dirty="0"/>
              <a:t>)</a:t>
            </a:r>
          </a:p>
          <a:p>
            <a:pPr marL="457200" indent="-45720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5415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3D21B2-78A8-4AB0-4752-240062400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6"/>
            <a:ext cx="6376516" cy="4023055"/>
          </a:xfrm>
        </p:spPr>
        <p:txBody>
          <a:bodyPr>
            <a:normAutofit/>
          </a:bodyPr>
          <a:lstStyle/>
          <a:p>
            <a:endParaRPr lang="nl-NL" b="0" dirty="0">
              <a:sym typeface="Wingdings" panose="05000000000000000000" pitchFamily="2" charset="2"/>
            </a:endParaRP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DC590BF-0944-183C-FC3A-D0F80CCA34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800547F-04BF-2211-1BE1-ABBFB52B0552}"/>
              </a:ext>
            </a:extLst>
          </p:cNvPr>
          <p:cNvSpPr txBox="1">
            <a:spLocks/>
          </p:cNvSpPr>
          <p:nvPr/>
        </p:nvSpPr>
        <p:spPr>
          <a:xfrm>
            <a:off x="838200" y="559056"/>
            <a:ext cx="8334983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3600" b="0" kern="1200">
                <a:solidFill>
                  <a:srgbClr val="282828"/>
                </a:solidFill>
                <a:latin typeface="Circular" panose="02010504010101010104" pitchFamily="50" charset="0"/>
                <a:ea typeface="+mn-ea"/>
                <a:cs typeface="Circular" panose="02010504010101010104" pitchFamily="50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None/>
              <a:defRPr lang="nl-NL" sz="2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3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/>
              <a:t>Resultaten – Case 3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EC1B432-549D-B1F0-0C10-E3EBFB5CD174}"/>
              </a:ext>
            </a:extLst>
          </p:cNvPr>
          <p:cNvSpPr txBox="1"/>
          <p:nvPr/>
        </p:nvSpPr>
        <p:spPr>
          <a:xfrm>
            <a:off x="838200" y="2291597"/>
            <a:ext cx="9117330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Masterstage interdisciplinaire opleiding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1 jaar (4 periodes van 10 weken)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Verplicht onderdeel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Medisch-technische kennis en vaardigheden toepassen in echte klinische </a:t>
            </a:r>
            <a:r>
              <a:rPr lang="nl-NL" sz="2400" dirty="0" err="1">
                <a:solidFill>
                  <a:srgbClr val="282828"/>
                </a:solidFill>
                <a:latin typeface="Circular" panose="02010504010101010104" pitchFamily="50" charset="0"/>
              </a:rPr>
              <a:t>settings</a:t>
            </a: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,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nl-NL" sz="2400" dirty="0">
                <a:solidFill>
                  <a:srgbClr val="282828"/>
                </a:solidFill>
                <a:latin typeface="Circular" panose="02010504010101010104" pitchFamily="50" charset="0"/>
              </a:rPr>
              <a:t>In direct contact met individuele patiënten</a:t>
            </a:r>
          </a:p>
        </p:txBody>
      </p:sp>
    </p:spTree>
    <p:extLst>
      <p:ext uri="{BB962C8B-B14F-4D97-AF65-F5344CB8AC3E}">
        <p14:creationId xmlns:p14="http://schemas.microsoft.com/office/powerpoint/2010/main" val="2588191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E54C2DD-C30C-5D52-57CD-7CD998B18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888230" cy="3804856"/>
          </a:xfr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nl-NL" dirty="0"/>
              <a:t>Focus op:</a:t>
            </a:r>
          </a:p>
          <a:p>
            <a:pPr marL="457200" indent="-457200">
              <a:buFontTx/>
              <a:buChar char="-"/>
            </a:pPr>
            <a:r>
              <a:rPr lang="nl-NL" dirty="0"/>
              <a:t>Openheid</a:t>
            </a:r>
          </a:p>
          <a:p>
            <a:pPr marL="457200" indent="-457200">
              <a:buFontTx/>
              <a:buChar char="-"/>
            </a:pPr>
            <a:r>
              <a:rPr lang="nl-NL" dirty="0"/>
              <a:t>Mate waarin vernieuwend</a:t>
            </a:r>
          </a:p>
          <a:p>
            <a:pPr marL="457200" indent="-457200">
              <a:buFontTx/>
              <a:buChar char="-"/>
            </a:pPr>
            <a:r>
              <a:rPr lang="nl-NL" dirty="0"/>
              <a:t>Authenticiteit</a:t>
            </a:r>
          </a:p>
          <a:p>
            <a:pPr marL="457200" indent="-457200">
              <a:buFontTx/>
              <a:buChar char="-"/>
            </a:pPr>
            <a:r>
              <a:rPr lang="nl-NL" dirty="0"/>
              <a:t>Cognitieve complexiteit</a:t>
            </a:r>
          </a:p>
          <a:p>
            <a:pPr marL="457200" indent="-457200">
              <a:buFontTx/>
              <a:buChar char="-"/>
            </a:pPr>
            <a:r>
              <a:rPr lang="nl-NL" dirty="0"/>
              <a:t>Creatieve complexiteit</a:t>
            </a:r>
          </a:p>
          <a:p>
            <a:pPr marL="457200" indent="-457200">
              <a:buFontTx/>
              <a:buChar char="-"/>
            </a:pPr>
            <a:r>
              <a:rPr lang="nl-NL" dirty="0"/>
              <a:t>Interactie met stakeholders</a:t>
            </a:r>
          </a:p>
          <a:p>
            <a:pPr marL="457200" indent="-457200">
              <a:buFontTx/>
              <a:buChar char="-"/>
            </a:pPr>
            <a:r>
              <a:rPr lang="nl-NL" dirty="0"/>
              <a:t>Autonomie</a:t>
            </a:r>
          </a:p>
          <a:p>
            <a:pPr marL="457200" indent="-457200">
              <a:buFontTx/>
              <a:buChar char="-"/>
            </a:pPr>
            <a:r>
              <a:rPr lang="nl-NL" dirty="0"/>
              <a:t>Leercultuur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A786B9E-8C2E-16FB-42D2-1AE39237DB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5B1E6F-9E6B-C080-0A72-3A3522189D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dirty="0"/>
              <a:t>Case 3</a:t>
            </a:r>
          </a:p>
        </p:txBody>
      </p:sp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BB3EDFFD-FC3A-572B-A680-0F373A026AF3}"/>
              </a:ext>
            </a:extLst>
          </p:cNvPr>
          <p:cNvSpPr txBox="1">
            <a:spLocks/>
          </p:cNvSpPr>
          <p:nvPr/>
        </p:nvSpPr>
        <p:spPr>
          <a:xfrm>
            <a:off x="6491927" y="2312014"/>
            <a:ext cx="4888230" cy="3804856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2800" b="1" kern="1200">
                <a:solidFill>
                  <a:srgbClr val="282828"/>
                </a:solidFill>
                <a:latin typeface="Circular" panose="02010504010101010104" pitchFamily="50" charset="0"/>
                <a:ea typeface="+mn-ea"/>
                <a:cs typeface="Circular" panose="02010504010101010104" pitchFamily="50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2828"/>
              </a:buClr>
              <a:buSzPct val="150000"/>
              <a:buFont typeface="Arial" panose="020B0604020202020204" pitchFamily="34" charset="0"/>
              <a:buChar char="•"/>
              <a:defRPr lang="nl-NL" sz="2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257277" indent="-3429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IBM Plex Sans" panose="020B0503050203000203" pitchFamily="34" charset="0"/>
              <a:buChar char="–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Minder op:</a:t>
            </a:r>
          </a:p>
          <a:p>
            <a:pPr marL="457200" indent="-457200">
              <a:buFontTx/>
              <a:buChar char="-"/>
            </a:pPr>
            <a:r>
              <a:rPr lang="nl-NL" dirty="0"/>
              <a:t>Samenwerken (met </a:t>
            </a:r>
            <a:r>
              <a:rPr lang="nl-NL" dirty="0" err="1"/>
              <a:t>peers</a:t>
            </a:r>
            <a:r>
              <a:rPr lang="nl-NL" dirty="0"/>
              <a:t>)</a:t>
            </a:r>
          </a:p>
          <a:p>
            <a:pPr marL="457200" indent="-45720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546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D9DAAE1-93C0-D012-5168-B42255C02F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3E2514-F4C1-AAF1-CD99-18203A15A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33297"/>
            <a:ext cx="12192000" cy="3804856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800" b="1" dirty="0"/>
              <a:t>Hoe zien taken eruit?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1600" b="1" dirty="0">
                <a:solidFill>
                  <a:srgbClr val="00B050"/>
                </a:solidFill>
              </a:rPr>
              <a:t>die gericht zijn op het ontwikkelen van adaptieve expertise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1600" b="1" dirty="0">
                <a:solidFill>
                  <a:srgbClr val="0070C0"/>
                </a:solidFill>
              </a:rPr>
              <a:t>in </a:t>
            </a:r>
            <a:r>
              <a:rPr lang="nl-NL" altLang="nl-NL" sz="1600" b="1" dirty="0" err="1">
                <a:solidFill>
                  <a:srgbClr val="0070C0"/>
                </a:solidFill>
              </a:rPr>
              <a:t>werkgerelateerde</a:t>
            </a:r>
            <a:r>
              <a:rPr lang="nl-NL" altLang="nl-NL" sz="1600" b="1" dirty="0">
                <a:solidFill>
                  <a:srgbClr val="0070C0"/>
                </a:solidFill>
              </a:rPr>
              <a:t> contexten in het hoger onderwijs?</a:t>
            </a:r>
            <a:endParaRPr lang="en-US" altLang="nl-NL" sz="1600" b="1" dirty="0">
              <a:solidFill>
                <a:srgbClr val="0070C0"/>
              </a:solidFill>
            </a:endParaRPr>
          </a:p>
          <a:p>
            <a:pPr algn="ctr"/>
            <a:endParaRPr lang="en-US" b="0" dirty="0"/>
          </a:p>
          <a:p>
            <a:pPr algn="ctr"/>
            <a:r>
              <a:rPr lang="nl-NL" b="0" dirty="0"/>
              <a:t>Autonomie &amp; Leercultuur</a:t>
            </a:r>
          </a:p>
          <a:p>
            <a:pPr algn="ctr"/>
            <a:r>
              <a:rPr lang="nl-NL" b="0" dirty="0"/>
              <a:t>Variatie in ‘aard van de taak’ </a:t>
            </a:r>
            <a:r>
              <a:rPr lang="nl-NL" sz="1600" b="0" dirty="0"/>
              <a:t>(openheid – authenticiteit – mate waarin vernieuwend)</a:t>
            </a:r>
          </a:p>
          <a:p>
            <a:pPr algn="ctr"/>
            <a:r>
              <a:rPr lang="nl-NL" b="0" dirty="0"/>
              <a:t>Variatie in complexiteit </a:t>
            </a:r>
            <a:r>
              <a:rPr lang="nl-NL" sz="1600" b="0" dirty="0"/>
              <a:t>(cognitief en creatief)</a:t>
            </a:r>
          </a:p>
          <a:p>
            <a:pPr algn="ctr"/>
            <a:r>
              <a:rPr lang="nl-NL" b="0" dirty="0"/>
              <a:t>Focus op ofwel samenwerking, ofwel interactie met stakeholders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EE11E9-F073-0092-75E9-402B7388E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b="1" dirty="0"/>
              <a:t>Conclusies</a:t>
            </a:r>
          </a:p>
        </p:txBody>
      </p:sp>
    </p:spTree>
    <p:extLst>
      <p:ext uri="{BB962C8B-B14F-4D97-AF65-F5344CB8AC3E}">
        <p14:creationId xmlns:p14="http://schemas.microsoft.com/office/powerpoint/2010/main" val="93293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BE97599-E436-3E4C-9480-D33B960825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409D3E-87DD-AE83-8C2A-956995B12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nl-NL" b="0" dirty="0"/>
              <a:t>Autonomie voor de student en de inhoud van de taak zorgen ervoor dat het ‘schuurt’, maar leercultuur als ‘vangnet’</a:t>
            </a:r>
          </a:p>
          <a:p>
            <a:pPr algn="ctr"/>
            <a:endParaRPr lang="nl-NL" b="0" dirty="0"/>
          </a:p>
          <a:p>
            <a:endParaRPr lang="nl-NL" b="0" dirty="0"/>
          </a:p>
          <a:p>
            <a:endParaRPr lang="nl-NL" b="0" dirty="0"/>
          </a:p>
          <a:p>
            <a:r>
              <a:rPr lang="nl-NL" b="0" dirty="0"/>
              <a:t>		      autonomie       taak         leercultuur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FC712C7-335A-7EAE-376C-B13D185FFA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b="1" dirty="0"/>
              <a:t>Conclusies</a:t>
            </a:r>
          </a:p>
          <a:p>
            <a:endParaRPr lang="nl-NL" dirty="0"/>
          </a:p>
        </p:txBody>
      </p:sp>
      <p:pic>
        <p:nvPicPr>
          <p:cNvPr id="6" name="Graphic 5" descr="Duiken met effen opvulling">
            <a:extLst>
              <a:ext uri="{FF2B5EF4-FFF2-40B4-BE49-F238E27FC236}">
                <a16:creationId xmlns:a16="http://schemas.microsoft.com/office/drawing/2014/main" id="{CC8D6720-FDCB-FE7B-EEB3-8F515CFD2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6360" y="3840480"/>
            <a:ext cx="914400" cy="914400"/>
          </a:xfrm>
          <a:prstGeom prst="rect">
            <a:avLst/>
          </a:prstGeom>
        </p:spPr>
      </p:pic>
      <p:pic>
        <p:nvPicPr>
          <p:cNvPr id="8" name="Graphic 7" descr="Golf met effen opvulling">
            <a:extLst>
              <a:ext uri="{FF2B5EF4-FFF2-40B4-BE49-F238E27FC236}">
                <a16:creationId xmlns:a16="http://schemas.microsoft.com/office/drawing/2014/main" id="{775E7B06-ED12-0D1C-2D24-D3B32A110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3030" y="3840480"/>
            <a:ext cx="914400" cy="914400"/>
          </a:xfrm>
          <a:prstGeom prst="rect">
            <a:avLst/>
          </a:prstGeom>
        </p:spPr>
      </p:pic>
      <p:pic>
        <p:nvPicPr>
          <p:cNvPr id="10" name="Graphic 9" descr="Reddingsvest met effen opvulling">
            <a:extLst>
              <a:ext uri="{FF2B5EF4-FFF2-40B4-BE49-F238E27FC236}">
                <a16:creationId xmlns:a16="http://schemas.microsoft.com/office/drawing/2014/main" id="{849E4D23-78E5-1BCF-334F-61E6A96E4D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9700" y="38404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01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F03AFBD-D4E6-B47F-941C-5610DB4D91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5D7C5-285A-5207-53A5-7136546E3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0" dirty="0"/>
              <a:t>Wanneer schuurt het genoeg? </a:t>
            </a:r>
          </a:p>
          <a:p>
            <a:r>
              <a:rPr lang="nl-NL" b="0" dirty="0"/>
              <a:t>Wanneer te weinig?</a:t>
            </a:r>
          </a:p>
          <a:p>
            <a:r>
              <a:rPr lang="nl-NL" b="0" dirty="0"/>
              <a:t>Wanneer schuurt het te veel?</a:t>
            </a:r>
          </a:p>
          <a:p>
            <a:endParaRPr lang="nl-NL" b="0" dirty="0"/>
          </a:p>
          <a:p>
            <a:endParaRPr lang="nl-NL" b="0" dirty="0"/>
          </a:p>
          <a:p>
            <a:pPr algn="ctr"/>
            <a:r>
              <a:rPr lang="nl-NL" b="0" dirty="0"/>
              <a:t>Meten in welke casussen meer/ minder adaptieve expertise ontwikkeld wordt in relatie tot de taakkenmerken</a:t>
            </a:r>
          </a:p>
          <a:p>
            <a:pPr marL="457200" indent="-457200">
              <a:buFontTx/>
              <a:buChar char="-"/>
            </a:pPr>
            <a:endParaRPr lang="nl-NL" b="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E7C9AD1-82D2-BD41-E416-E24BDC4818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b="1" dirty="0"/>
              <a:t>Vervolgonderzoek</a:t>
            </a:r>
          </a:p>
        </p:txBody>
      </p:sp>
    </p:spTree>
    <p:extLst>
      <p:ext uri="{BB962C8B-B14F-4D97-AF65-F5344CB8AC3E}">
        <p14:creationId xmlns:p14="http://schemas.microsoft.com/office/powerpoint/2010/main" val="177501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4C892FA-DAA2-62F3-5AFF-5FF0007CF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38632"/>
            <a:ext cx="4465959" cy="451772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Maak </a:t>
            </a:r>
            <a:r>
              <a:rPr lang="en-US" dirty="0" err="1"/>
              <a:t>afgewogen</a:t>
            </a:r>
            <a:r>
              <a:rPr lang="en-US" dirty="0"/>
              <a:t> </a:t>
            </a:r>
            <a:r>
              <a:rPr lang="en-US" dirty="0" err="1"/>
              <a:t>keuzes</a:t>
            </a:r>
            <a:r>
              <a:rPr lang="en-US" dirty="0"/>
              <a:t> in je curriculum </a:t>
            </a:r>
          </a:p>
          <a:p>
            <a:r>
              <a:rPr lang="en-US" b="0" dirty="0"/>
              <a:t>	</a:t>
            </a:r>
            <a:r>
              <a:rPr lang="en-US" b="0" dirty="0" err="1"/>
              <a:t>Houd</a:t>
            </a:r>
            <a:r>
              <a:rPr lang="en-US" b="0" dirty="0"/>
              <a:t> </a:t>
            </a:r>
            <a:r>
              <a:rPr lang="en-US" b="0" dirty="0" err="1"/>
              <a:t>rekening</a:t>
            </a:r>
            <a:r>
              <a:rPr lang="en-US" b="0" dirty="0"/>
              <a:t> met 	</a:t>
            </a:r>
            <a:r>
              <a:rPr lang="en-US" b="0" dirty="0" err="1"/>
              <a:t>contextfactoren</a:t>
            </a:r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Gesprekstool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curriculumontwikkeling</a:t>
            </a:r>
            <a:endParaRPr lang="en-US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A580DF0-BAAB-BDDB-5B9D-49BEE7664E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E764CBE2-ECBB-6387-BF17-ADE622D511D1}"/>
              </a:ext>
            </a:extLst>
          </p:cNvPr>
          <p:cNvSpPr txBox="1">
            <a:spLocks/>
          </p:cNvSpPr>
          <p:nvPr/>
        </p:nvSpPr>
        <p:spPr>
          <a:xfrm>
            <a:off x="838200" y="584200"/>
            <a:ext cx="8334375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3600" b="0" kern="1200">
                <a:solidFill>
                  <a:srgbClr val="282828"/>
                </a:solidFill>
                <a:latin typeface="Circular" panose="02010504010101010104" pitchFamily="50" charset="0"/>
                <a:ea typeface="+mn-ea"/>
                <a:cs typeface="Circular" panose="02010504010101010104" pitchFamily="50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None/>
              <a:defRPr lang="nl-NL" sz="2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3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/>
              <a:t>Praktijkadviezen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910AF1-CB4E-58CF-A975-CA68984B3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158" y="2147676"/>
            <a:ext cx="6819425" cy="389963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1794EEE-9B94-1F63-E742-A59107DEE0BB}"/>
              </a:ext>
            </a:extLst>
          </p:cNvPr>
          <p:cNvSpPr txBox="1"/>
          <p:nvPr/>
        </p:nvSpPr>
        <p:spPr>
          <a:xfrm>
            <a:off x="8616002" y="6211669"/>
            <a:ext cx="306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hlinkClick r:id="rId4"/>
              </a:rPr>
              <a:t>www.adaptatwork.nl</a:t>
            </a:r>
            <a:endParaRPr lang="nl-NL" dirty="0"/>
          </a:p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355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049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A2752-01D0-A65D-FB1B-5B096A6431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C1CBC4E-8118-75D3-CD0A-3B65C567A8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6BD5918-3039-398E-7FD3-5405CCCD30A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70000" lnSpcReduction="20000"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2259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074F426-EFDE-69E9-7DD6-8A2D86336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0215" indent="-450215">
              <a:lnSpc>
                <a:spcPct val="110000"/>
              </a:lnSpc>
              <a:spcAft>
                <a:spcPts val="800"/>
              </a:spcAft>
            </a:pPr>
            <a:r>
              <a:rPr lang="en-US" sz="1800" b="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Groenier, M., Khaled, A., Kamphorst, J., Tankink, T., Endedijk, M., Fluit, C. &amp; Kuijer-Siebelink, W. 	(submitted). Adaptive expertise development during work-based learning in higher education: A 	realist review.</a:t>
            </a:r>
            <a:endParaRPr lang="nl-NL" sz="1800" b="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>
              <a:lnSpc>
                <a:spcPct val="100000"/>
              </a:lnSpc>
            </a:pPr>
            <a:r>
              <a:rPr lang="nl-NL" sz="1800" b="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Pelgrim, E. A. M., Hissink, E., Bus, C.L., van der Schaaf, M., Nieuwenhuis, A.F.M., van Tartwijk, J.W.F. &amp; 	Kuijer-Siebelink, W. (2022). </a:t>
            </a:r>
            <a:r>
              <a:rPr lang="en-US" sz="1800" b="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Professionals' adaptive expertise and adaptive performance in 	educational and workplace settings: an overview of reviews. Adv Health Sci Educ Theory </a:t>
            </a:r>
            <a:r>
              <a:rPr lang="en-US" sz="1800" b="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Pract</a:t>
            </a:r>
            <a:r>
              <a:rPr lang="en-US" sz="1800" b="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	27, 1245-1263. Doi: 10.1007/s10459-022-10190-y. </a:t>
            </a:r>
            <a:endParaRPr lang="nl-NL" sz="1800" b="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Schwartz, D., Bransford, J., &amp; Sears, D. (2005). Efficiency and innovation in transfer. In: Transfer of 	Learning from a Modern Multidisciplinary Perspective (pp. 1–51).</a:t>
            </a:r>
            <a:endParaRPr lang="nl-NL" sz="1800" b="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8335E24-069C-9943-AE99-80B9B8F872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7C0536D-BBFA-C8BD-E7F0-D1A7ACAF9B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dirty="0"/>
              <a:t>Referenties</a:t>
            </a:r>
          </a:p>
        </p:txBody>
      </p:sp>
    </p:spTree>
    <p:extLst>
      <p:ext uri="{BB962C8B-B14F-4D97-AF65-F5344CB8AC3E}">
        <p14:creationId xmlns:p14="http://schemas.microsoft.com/office/powerpoint/2010/main" val="1644335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EDC92A3-F3B0-4B13-8A36-46A100196C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b="1" dirty="0"/>
              <a:t>Onderzoekers</a:t>
            </a:r>
            <a:endParaRPr lang="en-NL" b="1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3164D6B-3C2F-4F6D-953F-149EF6BC3F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10" name="Picture 12" descr="C:\Users\kjrw\AppData\Local\Microsoft\Windows\INetCache\Content.MSO\EAC5A186.tmp">
            <a:extLst>
              <a:ext uri="{FF2B5EF4-FFF2-40B4-BE49-F238E27FC236}">
                <a16:creationId xmlns:a16="http://schemas.microsoft.com/office/drawing/2014/main" id="{9022EF78-FD9F-4A42-AFDC-E1D76F508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7175"/>
          <a:stretch/>
        </p:blipFill>
        <p:spPr bwMode="auto">
          <a:xfrm>
            <a:off x="6033212" y="1799430"/>
            <a:ext cx="1241336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490F2C4B-CBE6-4E54-9EFF-E64424487D48}"/>
              </a:ext>
            </a:extLst>
          </p:cNvPr>
          <p:cNvSpPr txBox="1"/>
          <p:nvPr/>
        </p:nvSpPr>
        <p:spPr>
          <a:xfrm>
            <a:off x="7398397" y="2014049"/>
            <a:ext cx="4646118" cy="1200329"/>
          </a:xfrm>
          <a:prstGeom prst="rect">
            <a:avLst/>
          </a:prstGeom>
          <a:noFill/>
          <a:ln>
            <a:solidFill>
              <a:srgbClr val="28282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/>
              <a:t>Loek Nieuwenhuis</a:t>
            </a:r>
          </a:p>
          <a:p>
            <a:r>
              <a:rPr lang="nl-NL" dirty="0"/>
              <a:t>HAN University of </a:t>
            </a:r>
            <a:r>
              <a:rPr lang="nl-NL" dirty="0" err="1"/>
              <a:t>Applied</a:t>
            </a:r>
            <a:r>
              <a:rPr lang="nl-NL" dirty="0"/>
              <a:t> Sciences</a:t>
            </a:r>
          </a:p>
          <a:p>
            <a:endParaRPr lang="nl-NL" dirty="0"/>
          </a:p>
          <a:p>
            <a:r>
              <a:rPr lang="nl-NL" dirty="0"/>
              <a:t>Projectleider </a:t>
            </a:r>
            <a:r>
              <a:rPr lang="nl-NL" dirty="0" err="1"/>
              <a:t>Adapt</a:t>
            </a:r>
            <a:r>
              <a:rPr lang="nl-NL" dirty="0"/>
              <a:t> at </a:t>
            </a:r>
            <a:r>
              <a:rPr lang="nl-NL" dirty="0" err="1"/>
              <a:t>Work</a:t>
            </a:r>
            <a:endParaRPr lang="nl-NL" dirty="0"/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F8A59466-5C3C-45D2-ADB6-0F3E71ED6B86}"/>
              </a:ext>
            </a:extLst>
          </p:cNvPr>
          <p:cNvSpPr txBox="1"/>
          <p:nvPr/>
        </p:nvSpPr>
        <p:spPr>
          <a:xfrm>
            <a:off x="1655900" y="2014050"/>
            <a:ext cx="4018424" cy="1200329"/>
          </a:xfrm>
          <a:prstGeom prst="rect">
            <a:avLst/>
          </a:prstGeom>
          <a:noFill/>
          <a:ln>
            <a:solidFill>
              <a:srgbClr val="282828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/>
              <a:t>Els Pelgrim</a:t>
            </a:r>
          </a:p>
          <a:p>
            <a:r>
              <a:rPr lang="nl-NL" dirty="0" err="1"/>
              <a:t>Avans</a:t>
            </a:r>
            <a:r>
              <a:rPr lang="nl-NL" dirty="0"/>
              <a:t> Hogeschool</a:t>
            </a:r>
          </a:p>
          <a:p>
            <a:r>
              <a:rPr lang="nl-NL" dirty="0"/>
              <a:t> </a:t>
            </a:r>
          </a:p>
          <a:p>
            <a:r>
              <a:rPr lang="nl-NL" dirty="0"/>
              <a:t>Onderzoeker</a:t>
            </a:r>
          </a:p>
        </p:txBody>
      </p:sp>
      <p:pic>
        <p:nvPicPr>
          <p:cNvPr id="4" name="Picture 2" descr="Lotte Bus">
            <a:extLst>
              <a:ext uri="{FF2B5EF4-FFF2-40B4-BE49-F238E27FC236}">
                <a16:creationId xmlns:a16="http://schemas.microsoft.com/office/drawing/2014/main" id="{908208FC-6A29-4F40-A308-B563F6A3F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0"/>
          <a:stretch/>
        </p:blipFill>
        <p:spPr bwMode="auto">
          <a:xfrm>
            <a:off x="250275" y="3491034"/>
            <a:ext cx="1241336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10B05517-9EA2-4BB4-9AA2-FB2EAE12D388}"/>
              </a:ext>
            </a:extLst>
          </p:cNvPr>
          <p:cNvSpPr txBox="1"/>
          <p:nvPr/>
        </p:nvSpPr>
        <p:spPr>
          <a:xfrm>
            <a:off x="1655900" y="3621600"/>
            <a:ext cx="4018424" cy="1200329"/>
          </a:xfrm>
          <a:prstGeom prst="rect">
            <a:avLst/>
          </a:prstGeom>
          <a:noFill/>
          <a:ln>
            <a:solidFill>
              <a:srgbClr val="282828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/>
              <a:t>Lotte Bus</a:t>
            </a:r>
          </a:p>
          <a:p>
            <a:r>
              <a:rPr lang="nl-NL" dirty="0"/>
              <a:t>HAN University of </a:t>
            </a:r>
            <a:r>
              <a:rPr lang="nl-NL" dirty="0" err="1"/>
              <a:t>Applied</a:t>
            </a:r>
            <a:r>
              <a:rPr lang="nl-NL" dirty="0"/>
              <a:t> Sciences</a:t>
            </a:r>
          </a:p>
          <a:p>
            <a:endParaRPr lang="nl-NL" dirty="0"/>
          </a:p>
          <a:p>
            <a:r>
              <a:rPr lang="nl-NL" dirty="0"/>
              <a:t>Onderzoeker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A31CA028-D16C-7371-F98C-5D12FD85EE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176"/>
          <a:stretch/>
        </p:blipFill>
        <p:spPr>
          <a:xfrm>
            <a:off x="6033212" y="3491034"/>
            <a:ext cx="1241336" cy="150495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5B39C406-AC22-48E5-5BD8-809D76AD2A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63"/>
          <a:stretch/>
        </p:blipFill>
        <p:spPr>
          <a:xfrm>
            <a:off x="6033212" y="5182638"/>
            <a:ext cx="1241336" cy="1406614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B73E0724-C2F3-5B34-6E0E-9B0EA8AE6DA2}"/>
              </a:ext>
            </a:extLst>
          </p:cNvPr>
          <p:cNvSpPr txBox="1"/>
          <p:nvPr/>
        </p:nvSpPr>
        <p:spPr>
          <a:xfrm>
            <a:off x="7398397" y="3621600"/>
            <a:ext cx="4646119" cy="1200329"/>
          </a:xfrm>
          <a:prstGeom prst="rect">
            <a:avLst/>
          </a:prstGeom>
          <a:noFill/>
          <a:ln>
            <a:solidFill>
              <a:srgbClr val="282828"/>
            </a:solidFill>
          </a:ln>
        </p:spPr>
        <p:txBody>
          <a:bodyPr wrap="square">
            <a:spAutoFit/>
          </a:bodyPr>
          <a:lstStyle/>
          <a:p>
            <a:r>
              <a:rPr lang="nl-NL" b="1"/>
              <a:t>Hans Savelberg</a:t>
            </a:r>
          </a:p>
          <a:p>
            <a:r>
              <a:rPr lang="nl-NL"/>
              <a:t>Universiteit Maastricht</a:t>
            </a:r>
          </a:p>
          <a:p>
            <a:endParaRPr lang="nl-NL"/>
          </a:p>
          <a:p>
            <a:r>
              <a:rPr lang="nl-NL"/>
              <a:t>Werkpakketleider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3587185F-1483-130F-79A7-46F73E3427C5}"/>
              </a:ext>
            </a:extLst>
          </p:cNvPr>
          <p:cNvSpPr txBox="1"/>
          <p:nvPr/>
        </p:nvSpPr>
        <p:spPr>
          <a:xfrm>
            <a:off x="7398398" y="5229151"/>
            <a:ext cx="4646117" cy="1200329"/>
          </a:xfrm>
          <a:prstGeom prst="rect">
            <a:avLst/>
          </a:prstGeom>
          <a:noFill/>
          <a:ln>
            <a:solidFill>
              <a:srgbClr val="282828"/>
            </a:solidFill>
          </a:ln>
        </p:spPr>
        <p:txBody>
          <a:bodyPr wrap="square">
            <a:spAutoFit/>
          </a:bodyPr>
          <a:lstStyle/>
          <a:p>
            <a:r>
              <a:rPr lang="nl-NL" b="1" dirty="0"/>
              <a:t>Diana Dolmans</a:t>
            </a:r>
          </a:p>
          <a:p>
            <a:r>
              <a:rPr lang="nl-NL" dirty="0"/>
              <a:t>Universiteit Maastricht </a:t>
            </a:r>
          </a:p>
          <a:p>
            <a:endParaRPr lang="nl-NL" dirty="0"/>
          </a:p>
          <a:p>
            <a:r>
              <a:rPr lang="nl-NL" dirty="0"/>
              <a:t>Werkpakketleider</a:t>
            </a: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B6FBD7EA-B573-B8F7-04A2-AE380B7435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8763"/>
          <a:stretch/>
        </p:blipFill>
        <p:spPr>
          <a:xfrm>
            <a:off x="250275" y="1799430"/>
            <a:ext cx="1241336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12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EC865EB-028C-1045-D68F-ADA80E0C67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132015-DB0B-7596-86B5-FAB3C5F6C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Adaptieve expertise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C915974-E646-2A0A-8F17-6CAF935687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dirty="0"/>
              <a:t>Context</a:t>
            </a:r>
          </a:p>
        </p:txBody>
      </p:sp>
      <p:pic>
        <p:nvPicPr>
          <p:cNvPr id="5" name="Afbeelding 4" descr="Measuring Adaptive Expertise in Engineering Education">
            <a:extLst>
              <a:ext uri="{FF2B5EF4-FFF2-40B4-BE49-F238E27FC236}">
                <a16:creationId xmlns:a16="http://schemas.microsoft.com/office/drawing/2014/main" id="{25E108C8-2D12-6005-7CC7-AD1FEA45D04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640" y="1789531"/>
            <a:ext cx="3644716" cy="35051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17FD8AA-D86E-CF6E-D7B8-00670A60D9DD}"/>
              </a:ext>
            </a:extLst>
          </p:cNvPr>
          <p:cNvSpPr txBox="1"/>
          <p:nvPr/>
        </p:nvSpPr>
        <p:spPr>
          <a:xfrm>
            <a:off x="8314640" y="5637542"/>
            <a:ext cx="1592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100" dirty="0"/>
              <a:t>Schwartz et al., 2005</a:t>
            </a:r>
          </a:p>
        </p:txBody>
      </p:sp>
      <p:pic>
        <p:nvPicPr>
          <p:cNvPr id="8" name="Afbeelding 7" descr="Viool met strik op pianotoetsenbord">
            <a:extLst>
              <a:ext uri="{FF2B5EF4-FFF2-40B4-BE49-F238E27FC236}">
                <a16:creationId xmlns:a16="http://schemas.microsoft.com/office/drawing/2014/main" id="{BD2FE50D-1D20-6327-14EB-03E37D986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7" y="4274633"/>
            <a:ext cx="3122273" cy="2081719"/>
          </a:xfrm>
          <a:prstGeom prst="rect">
            <a:avLst/>
          </a:prstGeom>
        </p:spPr>
      </p:pic>
      <p:pic>
        <p:nvPicPr>
          <p:cNvPr id="10" name="Afbeelding 9" descr="Pijlen die in verschillende richtingen wijzen">
            <a:extLst>
              <a:ext uri="{FF2B5EF4-FFF2-40B4-BE49-F238E27FC236}">
                <a16:creationId xmlns:a16="http://schemas.microsoft.com/office/drawing/2014/main" id="{FD036ADB-FAE5-6F94-3091-82DFDEC04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59" y="2844667"/>
            <a:ext cx="3312582" cy="18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8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85D5873-67BE-45A2-253A-32D44FA990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EF81B9-6E2F-4FAA-1D81-26F86C491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Onderzoeksvraag </a:t>
            </a:r>
            <a:r>
              <a:rPr lang="nl-NL" dirty="0" err="1"/>
              <a:t>Adapt</a:t>
            </a:r>
            <a:r>
              <a:rPr lang="nl-NL" dirty="0"/>
              <a:t> at </a:t>
            </a:r>
            <a:r>
              <a:rPr lang="nl-NL" dirty="0" err="1"/>
              <a:t>Work</a:t>
            </a:r>
            <a:endParaRPr lang="nl-NL" dirty="0"/>
          </a:p>
          <a:p>
            <a:endParaRPr lang="nl-NL" dirty="0"/>
          </a:p>
          <a:p>
            <a:pPr algn="ctr"/>
            <a:r>
              <a:rPr lang="nl-NL" dirty="0"/>
              <a:t>Wat werkt, voor wie, onder welke omstandigheden en hoe </a:t>
            </a:r>
          </a:p>
          <a:p>
            <a:pPr algn="ctr"/>
            <a:r>
              <a:rPr lang="nl-NL" dirty="0">
                <a:solidFill>
                  <a:srgbClr val="00B050"/>
                </a:solidFill>
              </a:rPr>
              <a:t>bij de ontwikkeling van adaptieve expertise </a:t>
            </a:r>
          </a:p>
          <a:p>
            <a:pPr algn="ctr"/>
            <a:r>
              <a:rPr lang="nl-NL" dirty="0">
                <a:solidFill>
                  <a:srgbClr val="0070C0"/>
                </a:solidFill>
              </a:rPr>
              <a:t>in </a:t>
            </a:r>
            <a:r>
              <a:rPr lang="nl-NL" dirty="0" err="1">
                <a:solidFill>
                  <a:srgbClr val="0070C0"/>
                </a:solidFill>
              </a:rPr>
              <a:t>werkgerelateerde</a:t>
            </a:r>
            <a:r>
              <a:rPr lang="nl-NL" dirty="0">
                <a:solidFill>
                  <a:srgbClr val="0070C0"/>
                </a:solidFill>
              </a:rPr>
              <a:t> contexten in het hoger onderwijs?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1DCBE8-9E0F-4248-E60C-2B8CFC68D8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247523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6FFA4AF-FA0C-A59C-9DAB-690B14F513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1269ED-C317-F088-37A4-F43CFFFDC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1660"/>
            <a:ext cx="10515600" cy="4709160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2 review onderzoeken </a:t>
            </a:r>
            <a:r>
              <a:rPr lang="nl-NL" sz="2400" b="0" dirty="0"/>
              <a:t>(Pelgrim et al., 2022; Groenier et al., </a:t>
            </a:r>
            <a:r>
              <a:rPr lang="nl-NL" sz="2400" b="0" dirty="0" err="1"/>
              <a:t>under</a:t>
            </a:r>
            <a:r>
              <a:rPr lang="nl-NL" sz="2400" b="0" dirty="0"/>
              <a:t> review).</a:t>
            </a:r>
          </a:p>
          <a:p>
            <a:endParaRPr lang="nl-NL" sz="2400" b="0" dirty="0"/>
          </a:p>
          <a:p>
            <a:r>
              <a:rPr lang="nl-NL" sz="2400" b="0" dirty="0"/>
              <a:t>9 taakkenmerken:</a:t>
            </a:r>
          </a:p>
          <a:p>
            <a:pPr marL="342900" indent="-342900">
              <a:buFontTx/>
              <a:buChar char="-"/>
            </a:pPr>
            <a:r>
              <a:rPr lang="nl-NL" sz="2400" b="0" dirty="0"/>
              <a:t>Openheid </a:t>
            </a:r>
          </a:p>
          <a:p>
            <a:pPr marL="342900" indent="-342900">
              <a:buFontTx/>
              <a:buChar char="-"/>
            </a:pPr>
            <a:r>
              <a:rPr lang="nl-NL" sz="2400" b="0" dirty="0"/>
              <a:t>Authenticiteit</a:t>
            </a:r>
          </a:p>
          <a:p>
            <a:pPr marL="342900" indent="-342900">
              <a:buFontTx/>
              <a:buChar char="-"/>
            </a:pPr>
            <a:r>
              <a:rPr lang="nl-NL" sz="2400" b="0" dirty="0"/>
              <a:t>Mate waarin vernieuwend</a:t>
            </a:r>
          </a:p>
          <a:p>
            <a:pPr marL="342900" indent="-342900">
              <a:buFontTx/>
              <a:buChar char="-"/>
            </a:pPr>
            <a:r>
              <a:rPr lang="nl-NL" sz="2400" b="0" dirty="0"/>
              <a:t>Cognitieve complexiteit</a:t>
            </a:r>
          </a:p>
          <a:p>
            <a:pPr marL="342900" indent="-342900">
              <a:buFontTx/>
              <a:buChar char="-"/>
            </a:pPr>
            <a:r>
              <a:rPr lang="nl-NL" sz="2400" b="0" dirty="0"/>
              <a:t>Creatieve complexiteit</a:t>
            </a:r>
          </a:p>
          <a:p>
            <a:pPr marL="342900" indent="-342900">
              <a:buFontTx/>
              <a:buChar char="-"/>
            </a:pPr>
            <a:r>
              <a:rPr lang="nl-NL" sz="2400" b="0" dirty="0"/>
              <a:t>Interactie met stakeholders</a:t>
            </a:r>
          </a:p>
          <a:p>
            <a:pPr marL="342900" indent="-342900">
              <a:buFontTx/>
              <a:buChar char="-"/>
            </a:pPr>
            <a:r>
              <a:rPr lang="nl-NL" sz="2400" b="0" dirty="0"/>
              <a:t>Samenwerking</a:t>
            </a:r>
          </a:p>
          <a:p>
            <a:pPr marL="342900" indent="-342900">
              <a:buFontTx/>
              <a:buChar char="-"/>
            </a:pPr>
            <a:r>
              <a:rPr lang="nl-NL" sz="2400" b="0" dirty="0"/>
              <a:t>Autonomie</a:t>
            </a:r>
          </a:p>
          <a:p>
            <a:pPr marL="342900" indent="-342900">
              <a:buFontTx/>
              <a:buChar char="-"/>
            </a:pPr>
            <a:r>
              <a:rPr lang="nl-NL" sz="2400" b="0" dirty="0"/>
              <a:t>Leercultuur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030A6E4-AAE1-4B6B-4B32-540E617AF3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198627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03FF65-5ECE-7FAD-E64A-5A721D4107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3D378B51-448C-19A9-89EE-42169B3A30CC}"/>
              </a:ext>
            </a:extLst>
          </p:cNvPr>
          <p:cNvSpPr txBox="1">
            <a:spLocks/>
          </p:cNvSpPr>
          <p:nvPr/>
        </p:nvSpPr>
        <p:spPr>
          <a:xfrm>
            <a:off x="990600" y="736036"/>
            <a:ext cx="8334983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3600" b="0" kern="1200">
                <a:solidFill>
                  <a:srgbClr val="282828"/>
                </a:solidFill>
                <a:latin typeface="Circular" panose="02010504010101010104" pitchFamily="50" charset="0"/>
                <a:ea typeface="+mn-ea"/>
                <a:cs typeface="Circular" panose="02010504010101010104" pitchFamily="50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None/>
              <a:defRPr lang="nl-NL" sz="2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3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/>
              <a:t>Onderzoeksvraag verdiepende studie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F001CFE-2FFC-E5CE-FC74-E61D6A405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022934"/>
            <a:ext cx="10370819" cy="196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800" b="1" dirty="0"/>
              <a:t>Hoe zien taken eruit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800" b="1" dirty="0">
                <a:solidFill>
                  <a:srgbClr val="00B050"/>
                </a:solidFill>
              </a:rPr>
              <a:t>die gericht zijn op het ontwikkelen van adaptieve expertise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800" b="1" dirty="0">
                <a:solidFill>
                  <a:srgbClr val="0070C0"/>
                </a:solidFill>
              </a:rPr>
              <a:t>in </a:t>
            </a:r>
            <a:r>
              <a:rPr lang="nl-NL" altLang="nl-NL" sz="2800" b="1" dirty="0" err="1">
                <a:solidFill>
                  <a:srgbClr val="0070C0"/>
                </a:solidFill>
              </a:rPr>
              <a:t>werkgerelateerde</a:t>
            </a:r>
            <a:r>
              <a:rPr lang="nl-NL" altLang="nl-NL" sz="2800" b="1" dirty="0">
                <a:solidFill>
                  <a:srgbClr val="0070C0"/>
                </a:solidFill>
              </a:rPr>
              <a:t> contexten in het hoger onderwijs?</a:t>
            </a:r>
            <a:endParaRPr lang="en-US" altLang="nl-NL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34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E57ACE9-A50B-1AAD-758A-434BD3495F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D625CE2B-2E6E-B96F-94CA-08A536894875}"/>
              </a:ext>
            </a:extLst>
          </p:cNvPr>
          <p:cNvSpPr txBox="1">
            <a:spLocks noGrp="1"/>
          </p:cNvSpPr>
          <p:nvPr>
            <p:ph type="body" sz="quarter" idx="17"/>
          </p:nvPr>
        </p:nvSpPr>
        <p:spPr>
          <a:xfrm>
            <a:off x="838200" y="584200"/>
            <a:ext cx="8334375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nl-NL" sz="3600" b="0" kern="1200">
                <a:solidFill>
                  <a:srgbClr val="282828"/>
                </a:solidFill>
                <a:latin typeface="Circular" panose="02010504010101010104" pitchFamily="50" charset="0"/>
                <a:ea typeface="+mn-ea"/>
                <a:cs typeface="Circular" panose="02010504010101010104" pitchFamily="50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None/>
              <a:defRPr lang="nl-NL" sz="2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3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/>
              <a:t>Methode</a:t>
            </a:r>
          </a:p>
        </p:txBody>
      </p:sp>
      <p:pic>
        <p:nvPicPr>
          <p:cNvPr id="8" name="Graphic 7" descr="Puzzel silhouet">
            <a:extLst>
              <a:ext uri="{FF2B5EF4-FFF2-40B4-BE49-F238E27FC236}">
                <a16:creationId xmlns:a16="http://schemas.microsoft.com/office/drawing/2014/main" id="{D10E4A01-1A73-ABF3-1AED-0F6F128B3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361" y="2214716"/>
            <a:ext cx="914400" cy="9144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ABB37AC-F8B3-6FB1-20DC-C555A9D0AEAB}"/>
              </a:ext>
            </a:extLst>
          </p:cNvPr>
          <p:cNvSpPr txBox="1"/>
          <p:nvPr/>
        </p:nvSpPr>
        <p:spPr>
          <a:xfrm>
            <a:off x="2251585" y="2365490"/>
            <a:ext cx="6503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/>
              <a:t>11 </a:t>
            </a:r>
            <a:r>
              <a:rPr lang="nl-NL" sz="1800" b="0" kern="1200" dirty="0"/>
              <a:t>cases </a:t>
            </a:r>
            <a:r>
              <a:rPr lang="nl-NL" sz="1800" b="0" kern="1200" dirty="0">
                <a:sym typeface="Wingdings" panose="05000000000000000000" pitchFamily="2" charset="2"/>
              </a:rPr>
              <a:t> bij 3 cases de diepte in</a:t>
            </a:r>
          </a:p>
          <a:p>
            <a:pPr algn="l"/>
            <a:r>
              <a:rPr lang="nl-NL" dirty="0">
                <a:sym typeface="Wingdings" panose="05000000000000000000" pitchFamily="2" charset="2"/>
              </a:rPr>
              <a:t>Zelf aangemeld, beogen adaptieve expertise te bevorderen </a:t>
            </a:r>
            <a:r>
              <a:rPr lang="nl-NL" sz="1800" b="0" kern="1200" dirty="0">
                <a:sym typeface="Wingdings" panose="05000000000000000000" pitchFamily="2" charset="2"/>
              </a:rPr>
              <a:t> </a:t>
            </a:r>
            <a:endParaRPr lang="nl-NL" dirty="0"/>
          </a:p>
        </p:txBody>
      </p:sp>
      <p:pic>
        <p:nvPicPr>
          <p:cNvPr id="14" name="Graphic 13" descr="Vergadering silhouet">
            <a:extLst>
              <a:ext uri="{FF2B5EF4-FFF2-40B4-BE49-F238E27FC236}">
                <a16:creationId xmlns:a16="http://schemas.microsoft.com/office/drawing/2014/main" id="{BB4DA0ED-2C91-3885-1CDC-F78B3AEBC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7360" y="3572698"/>
            <a:ext cx="914400" cy="91440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C297731C-896D-DE5B-89CE-06F1146F2906}"/>
              </a:ext>
            </a:extLst>
          </p:cNvPr>
          <p:cNvSpPr txBox="1"/>
          <p:nvPr/>
        </p:nvSpPr>
        <p:spPr>
          <a:xfrm>
            <a:off x="2251585" y="3712869"/>
            <a:ext cx="7143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/>
              <a:t>3 groepsinterviews per case met: </a:t>
            </a:r>
          </a:p>
          <a:p>
            <a:pPr algn="l"/>
            <a:r>
              <a:rPr lang="nl-NL" dirty="0"/>
              <a:t>ontwikkelaars – docenten – studenten</a:t>
            </a:r>
          </a:p>
          <a:p>
            <a:pPr algn="l"/>
            <a:r>
              <a:rPr lang="nl-NL" dirty="0"/>
              <a:t>Checkvragen over het beoogde bevorderen van adaptieve expertise</a:t>
            </a:r>
          </a:p>
        </p:txBody>
      </p:sp>
      <p:pic>
        <p:nvPicPr>
          <p:cNvPr id="2" name="Graphic 1" descr="Document silhouet">
            <a:extLst>
              <a:ext uri="{FF2B5EF4-FFF2-40B4-BE49-F238E27FC236}">
                <a16:creationId xmlns:a16="http://schemas.microsoft.com/office/drawing/2014/main" id="{37967DE8-160C-456B-B963-2812E5C7E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200" y="5203214"/>
            <a:ext cx="914400" cy="9144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2CA2343-B1E3-02C9-1F81-D6DF978D2850}"/>
              </a:ext>
            </a:extLst>
          </p:cNvPr>
          <p:cNvSpPr txBox="1"/>
          <p:nvPr/>
        </p:nvSpPr>
        <p:spPr>
          <a:xfrm>
            <a:off x="2113936" y="5337248"/>
            <a:ext cx="5289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/>
              <a:t>9 karakteristieken uit 2 literatuurreviews* gebruikt als codes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C448360-8B5B-B039-5C84-11D5542BB06B}"/>
              </a:ext>
            </a:extLst>
          </p:cNvPr>
          <p:cNvSpPr txBox="1"/>
          <p:nvPr/>
        </p:nvSpPr>
        <p:spPr>
          <a:xfrm>
            <a:off x="8388631" y="6117614"/>
            <a:ext cx="34624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100" dirty="0"/>
              <a:t>* Pelgrim et al., 2022; Groenier et al., </a:t>
            </a:r>
            <a:r>
              <a:rPr lang="nl-NL" sz="1100" dirty="0" err="1"/>
              <a:t>under</a:t>
            </a:r>
            <a:r>
              <a:rPr lang="nl-NL" sz="1100" dirty="0"/>
              <a:t> review</a:t>
            </a:r>
          </a:p>
        </p:txBody>
      </p:sp>
    </p:spTree>
    <p:extLst>
      <p:ext uri="{BB962C8B-B14F-4D97-AF65-F5344CB8AC3E}">
        <p14:creationId xmlns:p14="http://schemas.microsoft.com/office/powerpoint/2010/main" val="515904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1258BBA-3CC3-1EBF-BF14-B2AB12AFD5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A17C09-96F1-4AB0-8CF8-84141C121E3F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6F49A7-5927-D7EF-D74C-2D55C47C1A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b="1"/>
              <a:t>Methode</a:t>
            </a:r>
          </a:p>
        </p:txBody>
      </p:sp>
      <p:pic>
        <p:nvPicPr>
          <p:cNvPr id="10" name="Graphic 9" descr="Vrouwelijke programmeur silhouet">
            <a:extLst>
              <a:ext uri="{FF2B5EF4-FFF2-40B4-BE49-F238E27FC236}">
                <a16:creationId xmlns:a16="http://schemas.microsoft.com/office/drawing/2014/main" id="{C7E6B5E4-AE45-2CFF-68B3-40E20B1B9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253862"/>
            <a:ext cx="914400" cy="9144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7E933256-7A84-A58C-51F0-62E52229F01F}"/>
              </a:ext>
            </a:extLst>
          </p:cNvPr>
          <p:cNvSpPr txBox="1"/>
          <p:nvPr/>
        </p:nvSpPr>
        <p:spPr>
          <a:xfrm>
            <a:off x="2143433" y="2526396"/>
            <a:ext cx="466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/>
              <a:t>Transcripten van 11 x 3 = 33 interviews gecodeerd in </a:t>
            </a:r>
            <a:r>
              <a:rPr lang="nl-NL" err="1"/>
              <a:t>Atlas.ti</a:t>
            </a:r>
            <a:endParaRPr lang="nl-NL"/>
          </a:p>
        </p:txBody>
      </p:sp>
      <p:pic>
        <p:nvPicPr>
          <p:cNvPr id="20" name="Graphic 19" descr="Geslacht silhouet">
            <a:extLst>
              <a:ext uri="{FF2B5EF4-FFF2-40B4-BE49-F238E27FC236}">
                <a16:creationId xmlns:a16="http://schemas.microsoft.com/office/drawing/2014/main" id="{1109A7F7-DA2C-B477-F397-F4681E7B6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697" y="3857538"/>
            <a:ext cx="914400" cy="9144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5F75B35F-FEFA-2F14-1221-18BD6BBACB29}"/>
              </a:ext>
            </a:extLst>
          </p:cNvPr>
          <p:cNvSpPr txBox="1"/>
          <p:nvPr/>
        </p:nvSpPr>
        <p:spPr>
          <a:xfrm>
            <a:off x="2143433" y="3920557"/>
            <a:ext cx="5114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/>
              <a:t>Gecodeerde tekst gebruikt in paren om de cases </a:t>
            </a:r>
            <a:r>
              <a:rPr lang="nl-NL" b="1" dirty="0"/>
              <a:t>kwalitatief te beschrijven </a:t>
            </a:r>
            <a:r>
              <a:rPr lang="nl-NL" dirty="0"/>
              <a:t>met behulp van de 9 taakkenmerken</a:t>
            </a:r>
          </a:p>
        </p:txBody>
      </p:sp>
      <p:pic>
        <p:nvPicPr>
          <p:cNvPr id="5" name="Graphic 4" descr="Denkwolkje silhouet">
            <a:extLst>
              <a:ext uri="{FF2B5EF4-FFF2-40B4-BE49-F238E27FC236}">
                <a16:creationId xmlns:a16="http://schemas.microsoft.com/office/drawing/2014/main" id="{CF587B68-72EE-DE04-F4DD-C8553BD5D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7697" y="5461214"/>
            <a:ext cx="914400" cy="9144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1EEC915-96FA-889B-F155-CE63E63475FB}"/>
              </a:ext>
            </a:extLst>
          </p:cNvPr>
          <p:cNvSpPr txBox="1"/>
          <p:nvPr/>
        </p:nvSpPr>
        <p:spPr>
          <a:xfrm>
            <a:off x="2143433" y="5591717"/>
            <a:ext cx="474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/>
              <a:t>Verdieping op 3 ‘verschillende’ cases</a:t>
            </a:r>
          </a:p>
        </p:txBody>
      </p:sp>
    </p:spTree>
    <p:extLst>
      <p:ext uri="{BB962C8B-B14F-4D97-AF65-F5344CB8AC3E}">
        <p14:creationId xmlns:p14="http://schemas.microsoft.com/office/powerpoint/2010/main" val="187874863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dapt at Work">
      <a:dk1>
        <a:srgbClr val="282828"/>
      </a:dk1>
      <a:lt1>
        <a:sysClr val="window" lastClr="FFFFFF"/>
      </a:lt1>
      <a:dk2>
        <a:srgbClr val="1D677F"/>
      </a:dk2>
      <a:lt2>
        <a:srgbClr val="FFFFFF"/>
      </a:lt2>
      <a:accent1>
        <a:srgbClr val="FFEA7D"/>
      </a:accent1>
      <a:accent2>
        <a:srgbClr val="C3F8F1"/>
      </a:accent2>
      <a:accent3>
        <a:srgbClr val="F6F997"/>
      </a:accent3>
      <a:accent4>
        <a:srgbClr val="FFDEDE"/>
      </a:accent4>
      <a:accent5>
        <a:srgbClr val="DEF7FF"/>
      </a:accent5>
      <a:accent6>
        <a:srgbClr val="F2F2F2"/>
      </a:accent6>
      <a:hlink>
        <a:srgbClr val="1D677F"/>
      </a:hlink>
      <a:folHlink>
        <a:srgbClr val="1D677F"/>
      </a:folHlink>
    </a:clrScheme>
    <a:fontScheme name="Adapt at Work">
      <a:majorFont>
        <a:latin typeface="Circular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906741-2392-4905-81c5-6afabd7bda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E429D5250BBC438BA54AF550A9DF88" ma:contentTypeVersion="9" ma:contentTypeDescription="Een nieuw document maken." ma:contentTypeScope="" ma:versionID="4049c53da831998e7170486eaec70bfa">
  <xsd:schema xmlns:xsd="http://www.w3.org/2001/XMLSchema" xmlns:xs="http://www.w3.org/2001/XMLSchema" xmlns:p="http://schemas.microsoft.com/office/2006/metadata/properties" xmlns:ns2="bc906741-2392-4905-81c5-6afabd7bda24" targetNamespace="http://schemas.microsoft.com/office/2006/metadata/properties" ma:root="true" ma:fieldsID="c054cb12cc140101c210b097b1e1b031" ns2:_="">
    <xsd:import namespace="bc906741-2392-4905-81c5-6afabd7bda2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906741-2392-4905-81c5-6afabd7bda2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f6aa0a0a-ab1b-4084-9454-0fab047259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42E376-67BA-4E43-AC99-A079586C18A7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bc906741-2392-4905-81c5-6afabd7bda24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56D724B-916C-4457-821B-6C5EA5ECD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BA7B3C-2360-4EDA-9B14-D4B96EA0ECFD}">
  <ds:schemaRefs>
    <ds:schemaRef ds:uri="bc906741-2392-4905-81c5-6afabd7bda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796</Words>
  <Application>Microsoft Office PowerPoint</Application>
  <PresentationFormat>Breedbeeld</PresentationFormat>
  <Paragraphs>184</Paragraphs>
  <Slides>21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30" baseType="lpstr">
      <vt:lpstr>Arial</vt:lpstr>
      <vt:lpstr>Calibri</vt:lpstr>
      <vt:lpstr>Circular</vt:lpstr>
      <vt:lpstr>Courier New</vt:lpstr>
      <vt:lpstr>IBM Plex Sans</vt:lpstr>
      <vt:lpstr>Karla</vt:lpstr>
      <vt:lpstr>Times New Roman</vt:lpstr>
      <vt:lpstr>Wingdings</vt:lpstr>
      <vt:lpstr>Kantoorthema</vt:lpstr>
      <vt:lpstr>Verdiepend onderzoek naar taakkenmerken die adaptieve expertise bevorderen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Vragen?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Sjabloon voor projectleden</dc:title>
  <dc:creator>Tanja Tankink</dc:creator>
  <cp:lastModifiedBy>Els Roskam - Pelgrim</cp:lastModifiedBy>
  <cp:revision>2</cp:revision>
  <dcterms:created xsi:type="dcterms:W3CDTF">2020-11-06T16:24:29Z</dcterms:created>
  <dcterms:modified xsi:type="dcterms:W3CDTF">2024-07-15T06:38:25Z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0x01010005E429D5250BBC438BA54AF550A9DF88</vt:lpwstr>
  </property>
  <property fmtid="{D5CDD505-2E9C-101B-9397-08002B2CF9AE}" pid="3" name="MediaServiceImageTags">
    <vt:lpwstr/>
  </property>
</Properties>
</file>